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9"/>
  </p:notesMasterIdLst>
  <p:sldIdLst>
    <p:sldId id="273" r:id="rId3"/>
    <p:sldId id="256" r:id="rId4"/>
    <p:sldId id="275" r:id="rId5"/>
    <p:sldId id="284" r:id="rId6"/>
    <p:sldId id="257" r:id="rId7"/>
    <p:sldId id="288" r:id="rId8"/>
    <p:sldId id="268" r:id="rId9"/>
    <p:sldId id="287" r:id="rId10"/>
    <p:sldId id="274" r:id="rId11"/>
    <p:sldId id="281" r:id="rId12"/>
    <p:sldId id="269" r:id="rId13"/>
    <p:sldId id="290" r:id="rId14"/>
    <p:sldId id="280" r:id="rId15"/>
    <p:sldId id="292" r:id="rId16"/>
    <p:sldId id="283" r:id="rId17"/>
    <p:sldId id="291" r:id="rId18"/>
    <p:sldId id="276" r:id="rId19"/>
    <p:sldId id="289" r:id="rId20"/>
    <p:sldId id="278" r:id="rId21"/>
    <p:sldId id="294" r:id="rId22"/>
    <p:sldId id="277" r:id="rId23"/>
    <p:sldId id="296" r:id="rId24"/>
    <p:sldId id="293" r:id="rId25"/>
    <p:sldId id="285" r:id="rId26"/>
    <p:sldId id="282" r:id="rId27"/>
    <p:sldId id="279" r:id="rId28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496308-DCAE-4C6A-AE2C-1F5858C0DEFA}">
          <p14:sldIdLst>
            <p14:sldId id="273"/>
          </p14:sldIdLst>
        </p14:section>
        <p14:section name="Кто мы и чем занимаемся" id="{0936BA7E-28CE-45A2-BC54-B3067AD3CC4F}">
          <p14:sldIdLst>
            <p14:sldId id="256"/>
            <p14:sldId id="275"/>
          </p14:sldIdLst>
        </p14:section>
        <p14:section name="Целевое и проектное управление" id="{BA478AEF-95BC-40E0-B146-8D68AF639986}">
          <p14:sldIdLst>
            <p14:sldId id="284"/>
            <p14:sldId id="257"/>
            <p14:sldId id="288"/>
            <p14:sldId id="268"/>
            <p14:sldId id="287"/>
            <p14:sldId id="274"/>
          </p14:sldIdLst>
        </p14:section>
        <p14:section name="Примеры реализации в системе" id="{C90E421B-D468-4A59-95C2-F6BDC546D8B2}">
          <p14:sldIdLst>
            <p14:sldId id="281"/>
            <p14:sldId id="269"/>
            <p14:sldId id="290"/>
            <p14:sldId id="280"/>
            <p14:sldId id="292"/>
            <p14:sldId id="283"/>
            <p14:sldId id="291"/>
            <p14:sldId id="276"/>
            <p14:sldId id="289"/>
            <p14:sldId id="278"/>
            <p14:sldId id="294"/>
            <p14:sldId id="277"/>
            <p14:sldId id="296"/>
            <p14:sldId id="293"/>
          </p14:sldIdLst>
        </p14:section>
        <p14:section name="Наше предложение" id="{AA737CB6-04A5-46E4-AA32-51B11811020E}">
          <p14:sldIdLst>
            <p14:sldId id="285"/>
            <p14:sldId id="282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ия Маслова" initials="НМ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14" autoAdjust="0"/>
  </p:normalViewPr>
  <p:slideViewPr>
    <p:cSldViewPr snapToGrid="0">
      <p:cViewPr varScale="1">
        <p:scale>
          <a:sx n="129" d="100"/>
          <a:sy n="129" d="100"/>
        </p:scale>
        <p:origin x="-100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16T22:00:03.345" idx="18">
    <p:pos x="10" y="10"/>
    <p:text>Добавить картинку с производством.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15A90-CA02-4721-A012-0083BBC87921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083E1-6AB3-40F9-B75D-4555BAADA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2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05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5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29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68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59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44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32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16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29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67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2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16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96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29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45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18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91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endParaRPr lang="ru-RU" sz="2800" b="0" i="0" dirty="0">
              <a:solidFill>
                <a:srgbClr val="242424"/>
              </a:solidFill>
              <a:effectLst/>
              <a:latin typeface="-apple-system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3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2B556048-14BE-414A-A4A3-9E322F6B89C1}" type="slidenum">
              <a:rPr lang="ru-RU" altLang="ru-RU" sz="1300"/>
              <a:pPr eaLnBrk="1">
                <a:spcBef>
                  <a:spcPct val="0"/>
                </a:spcBef>
              </a:pPr>
              <a:t>26</a:t>
            </a:fld>
            <a:endParaRPr lang="ru-RU" altLang="ru-RU" sz="1300"/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62138" y="1006475"/>
            <a:ext cx="8821738" cy="4962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9588" y="6288618"/>
            <a:ext cx="4079082" cy="5956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1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57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8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05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6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8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24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083E1-6AB3-40F9-B75D-4555BAADAB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2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458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624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7513" y="86917"/>
            <a:ext cx="2146300" cy="45374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3" y="86917"/>
            <a:ext cx="6291263" cy="45374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95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1" y="86917"/>
            <a:ext cx="6645275" cy="59412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850" y="951310"/>
            <a:ext cx="4171950" cy="3673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173538" cy="3673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9269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685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7984407" cy="530942"/>
          </a:xfrm>
          <a:prstGeom prst="rect">
            <a:avLst/>
          </a:prstGeom>
        </p:spPr>
        <p:txBody>
          <a:bodyPr anchor="ctr"/>
          <a:lstStyle>
            <a:lvl1pPr marL="265510" indent="0"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7086600" y="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B57E32D-9D47-4A9F-BE92-572C6EB664E5}" type="slidenum">
              <a:rPr lang="ru-RU" sz="1350" smtClean="0">
                <a:solidFill>
                  <a:schemeClr val="bg1"/>
                </a:solidFill>
              </a:rPr>
              <a:pPr algn="r"/>
              <a:t>‹#›</a:t>
            </a:fld>
            <a:endParaRPr lang="ru-RU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1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69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611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1" y="86917"/>
            <a:ext cx="6645275" cy="59412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951310"/>
            <a:ext cx="8497888" cy="36730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696"/>
                </a:solidFill>
              </a:defRPr>
            </a:lvl1pPr>
            <a:lvl2pPr>
              <a:defRPr>
                <a:solidFill>
                  <a:srgbClr val="005696"/>
                </a:solidFill>
              </a:defRPr>
            </a:lvl2pPr>
            <a:lvl3pPr>
              <a:defRPr>
                <a:solidFill>
                  <a:srgbClr val="005696"/>
                </a:solidFill>
              </a:defRPr>
            </a:lvl3pPr>
            <a:lvl4pPr>
              <a:defRPr>
                <a:solidFill>
                  <a:srgbClr val="005696"/>
                </a:solidFill>
              </a:defRPr>
            </a:lvl4pPr>
            <a:lvl5pPr>
              <a:defRPr>
                <a:solidFill>
                  <a:srgbClr val="00569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94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5696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3219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1" y="86917"/>
            <a:ext cx="6645275" cy="59412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951310"/>
            <a:ext cx="4171950" cy="367307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5696"/>
                </a:solidFill>
              </a:defRPr>
            </a:lvl1pPr>
            <a:lvl2pPr>
              <a:defRPr sz="2400">
                <a:solidFill>
                  <a:srgbClr val="005696"/>
                </a:solidFill>
              </a:defRPr>
            </a:lvl2pPr>
            <a:lvl3pPr>
              <a:defRPr sz="2000">
                <a:solidFill>
                  <a:srgbClr val="005696"/>
                </a:solidFill>
              </a:defRPr>
            </a:lvl3pPr>
            <a:lvl4pPr>
              <a:defRPr sz="1800">
                <a:solidFill>
                  <a:srgbClr val="005696"/>
                </a:solidFill>
              </a:defRPr>
            </a:lvl4pPr>
            <a:lvl5pPr>
              <a:defRPr sz="1800">
                <a:solidFill>
                  <a:srgbClr val="0056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173538" cy="367307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5696"/>
                </a:solidFill>
              </a:defRPr>
            </a:lvl1pPr>
            <a:lvl2pPr>
              <a:defRPr sz="2400">
                <a:solidFill>
                  <a:srgbClr val="005696"/>
                </a:solidFill>
              </a:defRPr>
            </a:lvl2pPr>
            <a:lvl3pPr>
              <a:defRPr sz="2000">
                <a:solidFill>
                  <a:srgbClr val="005696"/>
                </a:solidFill>
              </a:defRPr>
            </a:lvl3pPr>
            <a:lvl4pPr>
              <a:defRPr sz="1800">
                <a:solidFill>
                  <a:srgbClr val="005696"/>
                </a:solidFill>
              </a:defRPr>
            </a:lvl4pPr>
            <a:lvl5pPr>
              <a:defRPr sz="1800">
                <a:solidFill>
                  <a:srgbClr val="0056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06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56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696"/>
                </a:solidFill>
              </a:defRPr>
            </a:lvl1pPr>
            <a:lvl2pPr>
              <a:defRPr sz="2000">
                <a:solidFill>
                  <a:srgbClr val="005696"/>
                </a:solidFill>
              </a:defRPr>
            </a:lvl2pPr>
            <a:lvl3pPr>
              <a:defRPr sz="1800">
                <a:solidFill>
                  <a:srgbClr val="005696"/>
                </a:solidFill>
              </a:defRPr>
            </a:lvl3pPr>
            <a:lvl4pPr>
              <a:defRPr sz="1600">
                <a:solidFill>
                  <a:srgbClr val="005696"/>
                </a:solidFill>
              </a:defRPr>
            </a:lvl4pPr>
            <a:lvl5pPr>
              <a:defRPr sz="1600">
                <a:solidFill>
                  <a:srgbClr val="0056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56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696"/>
                </a:solidFill>
              </a:defRPr>
            </a:lvl1pPr>
            <a:lvl2pPr>
              <a:defRPr sz="2000">
                <a:solidFill>
                  <a:srgbClr val="005696"/>
                </a:solidFill>
              </a:defRPr>
            </a:lvl2pPr>
            <a:lvl3pPr>
              <a:defRPr sz="1800">
                <a:solidFill>
                  <a:srgbClr val="005696"/>
                </a:solidFill>
              </a:defRPr>
            </a:lvl3pPr>
            <a:lvl4pPr>
              <a:defRPr sz="1600">
                <a:solidFill>
                  <a:srgbClr val="005696"/>
                </a:solidFill>
              </a:defRPr>
            </a:lvl4pPr>
            <a:lvl5pPr>
              <a:defRPr sz="1600">
                <a:solidFill>
                  <a:srgbClr val="0056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47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6917"/>
            <a:ext cx="7000924" cy="594122"/>
          </a:xfrm>
        </p:spPr>
        <p:txBody>
          <a:bodyPr/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51310"/>
            <a:ext cx="8536018" cy="3924316"/>
          </a:xfrm>
        </p:spPr>
        <p:txBody>
          <a:bodyPr/>
          <a:lstStyle>
            <a:lvl1pPr marL="0" indent="0">
              <a:spcBef>
                <a:spcPts val="750"/>
              </a:spcBef>
              <a:spcAft>
                <a:spcPts val="750"/>
              </a:spcAft>
              <a:buNone/>
              <a:defRPr sz="2100" b="1">
                <a:solidFill>
                  <a:srgbClr val="FA6400"/>
                </a:solidFill>
                <a:latin typeface="Calibri" pitchFamily="34" charset="0"/>
              </a:defRPr>
            </a:lvl1pPr>
            <a:lvl2pPr marL="470297" indent="-214313">
              <a:buFont typeface="Arial" pitchFamily="34" charset="0"/>
              <a:buChar char="•"/>
              <a:defRPr b="1">
                <a:solidFill>
                  <a:srgbClr val="006699"/>
                </a:solidFill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46874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1" y="86917"/>
            <a:ext cx="6645275" cy="59412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3172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328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5696"/>
                </a:solidFill>
              </a:defRPr>
            </a:lvl1pPr>
            <a:lvl2pPr>
              <a:defRPr sz="2800">
                <a:solidFill>
                  <a:srgbClr val="005696"/>
                </a:solidFill>
              </a:defRPr>
            </a:lvl2pPr>
            <a:lvl3pPr>
              <a:defRPr sz="2400">
                <a:solidFill>
                  <a:srgbClr val="005696"/>
                </a:solidFill>
              </a:defRPr>
            </a:lvl3pPr>
            <a:lvl4pPr>
              <a:defRPr sz="2000">
                <a:solidFill>
                  <a:srgbClr val="005696"/>
                </a:solidFill>
              </a:defRPr>
            </a:lvl4pPr>
            <a:lvl5pPr>
              <a:defRPr sz="2000">
                <a:solidFill>
                  <a:srgbClr val="0056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9828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56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718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1" y="86917"/>
            <a:ext cx="6645275" cy="59412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951310"/>
            <a:ext cx="8497888" cy="367307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5696"/>
                </a:solidFill>
              </a:defRPr>
            </a:lvl1pPr>
            <a:lvl2pPr>
              <a:defRPr>
                <a:solidFill>
                  <a:srgbClr val="005696"/>
                </a:solidFill>
              </a:defRPr>
            </a:lvl2pPr>
            <a:lvl3pPr>
              <a:defRPr>
                <a:solidFill>
                  <a:srgbClr val="005696"/>
                </a:solidFill>
              </a:defRPr>
            </a:lvl3pPr>
            <a:lvl4pPr>
              <a:defRPr>
                <a:solidFill>
                  <a:srgbClr val="005696"/>
                </a:solidFill>
              </a:defRPr>
            </a:lvl4pPr>
            <a:lvl5pPr>
              <a:defRPr>
                <a:solidFill>
                  <a:srgbClr val="00569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155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7513" y="86917"/>
            <a:ext cx="2146300" cy="4537472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3" y="86917"/>
            <a:ext cx="6291263" cy="453747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5696"/>
                </a:solidFill>
              </a:defRPr>
            </a:lvl1pPr>
            <a:lvl2pPr>
              <a:defRPr>
                <a:solidFill>
                  <a:srgbClr val="005696"/>
                </a:solidFill>
              </a:defRPr>
            </a:lvl2pPr>
            <a:lvl3pPr>
              <a:defRPr>
                <a:solidFill>
                  <a:srgbClr val="005696"/>
                </a:solidFill>
              </a:defRPr>
            </a:lvl3pPr>
            <a:lvl4pPr>
              <a:defRPr>
                <a:solidFill>
                  <a:srgbClr val="005696"/>
                </a:solidFill>
              </a:defRPr>
            </a:lvl4pPr>
            <a:lvl5pPr>
              <a:defRPr>
                <a:solidFill>
                  <a:srgbClr val="00569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5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41" y="86917"/>
            <a:ext cx="6645275" cy="59412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850" y="951310"/>
            <a:ext cx="4171950" cy="36730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696"/>
                </a:solidFill>
              </a:defRPr>
            </a:lvl1pPr>
            <a:lvl2pPr>
              <a:defRPr>
                <a:solidFill>
                  <a:srgbClr val="005696"/>
                </a:solidFill>
              </a:defRPr>
            </a:lvl2pPr>
            <a:lvl3pPr>
              <a:defRPr>
                <a:solidFill>
                  <a:srgbClr val="005696"/>
                </a:solidFill>
              </a:defRPr>
            </a:lvl3pPr>
            <a:lvl4pPr>
              <a:defRPr>
                <a:solidFill>
                  <a:srgbClr val="005696"/>
                </a:solidFill>
              </a:defRPr>
            </a:lvl4pPr>
            <a:lvl5pPr>
              <a:defRPr>
                <a:solidFill>
                  <a:srgbClr val="00569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173538" cy="36730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696"/>
                </a:solidFill>
              </a:defRPr>
            </a:lvl1pPr>
            <a:lvl2pPr>
              <a:defRPr>
                <a:solidFill>
                  <a:srgbClr val="005696"/>
                </a:solidFill>
              </a:defRPr>
            </a:lvl2pPr>
            <a:lvl3pPr>
              <a:defRPr>
                <a:solidFill>
                  <a:srgbClr val="005696"/>
                </a:solidFill>
              </a:defRPr>
            </a:lvl3pPr>
            <a:lvl4pPr>
              <a:defRPr>
                <a:solidFill>
                  <a:srgbClr val="005696"/>
                </a:solidFill>
              </a:defRPr>
            </a:lvl4pPr>
            <a:lvl5pPr>
              <a:defRPr>
                <a:solidFill>
                  <a:srgbClr val="00569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538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5514" y="1"/>
            <a:ext cx="6948487" cy="3571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1138" y="735808"/>
            <a:ext cx="4337050" cy="21466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696"/>
                </a:solidFill>
              </a:defRPr>
            </a:lvl1pPr>
            <a:lvl2pPr>
              <a:defRPr>
                <a:solidFill>
                  <a:srgbClr val="005696"/>
                </a:solidFill>
              </a:defRPr>
            </a:lvl2pPr>
            <a:lvl3pPr>
              <a:defRPr>
                <a:solidFill>
                  <a:srgbClr val="005696"/>
                </a:solidFill>
              </a:defRPr>
            </a:lvl3pPr>
            <a:lvl4pPr>
              <a:defRPr>
                <a:solidFill>
                  <a:srgbClr val="005696"/>
                </a:solidFill>
              </a:defRPr>
            </a:lvl4pPr>
            <a:lvl5pPr>
              <a:defRPr>
                <a:solidFill>
                  <a:srgbClr val="00569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00588" y="735808"/>
            <a:ext cx="4337050" cy="21466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696"/>
                </a:solidFill>
              </a:defRPr>
            </a:lvl1pPr>
            <a:lvl2pPr>
              <a:defRPr>
                <a:solidFill>
                  <a:srgbClr val="005696"/>
                </a:solidFill>
              </a:defRPr>
            </a:lvl2pPr>
            <a:lvl3pPr>
              <a:defRPr>
                <a:solidFill>
                  <a:srgbClr val="005696"/>
                </a:solidFill>
              </a:defRPr>
            </a:lvl3pPr>
            <a:lvl4pPr>
              <a:defRPr>
                <a:solidFill>
                  <a:srgbClr val="005696"/>
                </a:solidFill>
              </a:defRPr>
            </a:lvl4pPr>
            <a:lvl5pPr>
              <a:defRPr>
                <a:solidFill>
                  <a:srgbClr val="00569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11138" y="2996804"/>
            <a:ext cx="4337050" cy="21466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696"/>
                </a:solidFill>
              </a:defRPr>
            </a:lvl1pPr>
            <a:lvl2pPr>
              <a:defRPr>
                <a:solidFill>
                  <a:srgbClr val="005696"/>
                </a:solidFill>
              </a:defRPr>
            </a:lvl2pPr>
            <a:lvl3pPr>
              <a:defRPr>
                <a:solidFill>
                  <a:srgbClr val="005696"/>
                </a:solidFill>
              </a:defRPr>
            </a:lvl3pPr>
            <a:lvl4pPr>
              <a:defRPr>
                <a:solidFill>
                  <a:srgbClr val="005696"/>
                </a:solidFill>
              </a:defRPr>
            </a:lvl4pPr>
            <a:lvl5pPr>
              <a:defRPr>
                <a:solidFill>
                  <a:srgbClr val="00569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0588" y="2996804"/>
            <a:ext cx="4337050" cy="21466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696"/>
                </a:solidFill>
              </a:defRPr>
            </a:lvl1pPr>
            <a:lvl2pPr>
              <a:defRPr>
                <a:solidFill>
                  <a:srgbClr val="005696"/>
                </a:solidFill>
              </a:defRPr>
            </a:lvl2pPr>
            <a:lvl3pPr>
              <a:defRPr>
                <a:solidFill>
                  <a:srgbClr val="005696"/>
                </a:solidFill>
              </a:defRPr>
            </a:lvl3pPr>
            <a:lvl4pPr>
              <a:defRPr>
                <a:solidFill>
                  <a:srgbClr val="005696"/>
                </a:solidFill>
              </a:defRPr>
            </a:lvl4pPr>
            <a:lvl5pPr>
              <a:defRPr>
                <a:solidFill>
                  <a:srgbClr val="00569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84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9305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951310"/>
            <a:ext cx="4171950" cy="367307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173538" cy="367307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578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792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6724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8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70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094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0"/>
            <a:ext cx="9144000" cy="648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51470"/>
            <a:ext cx="5544616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20" y="951310"/>
            <a:ext cx="8536018" cy="367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5013900"/>
            <a:ext cx="9144000" cy="129600"/>
          </a:xfrm>
          <a:prstGeom prst="rect">
            <a:avLst/>
          </a:prstGeom>
          <a:solidFill>
            <a:srgbClr val="00669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5149" y="26709"/>
            <a:ext cx="1256491" cy="630214"/>
            <a:chOff x="7740352" y="26709"/>
            <a:chExt cx="1256491" cy="630214"/>
          </a:xfrm>
        </p:grpSpPr>
        <p:pic>
          <p:nvPicPr>
            <p:cNvPr id="13" name="Picture 3" descr="C:\- Now\Todo\Work\ITLand - Презентация КЕЙСЫ v2.0\ITLand - Logo White.png"/>
            <p:cNvPicPr>
              <a:picLocks noChangeAspect="1" noChangeArrowheads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7916723" y="26709"/>
              <a:ext cx="939052" cy="37190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7740352" y="367613"/>
              <a:ext cx="125649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800" b="1" i="1" dirty="0">
                  <a:solidFill>
                    <a:schemeClr val="bg1"/>
                  </a:solidFill>
                </a:rPr>
                <a:t>Эффективность</a:t>
              </a:r>
              <a:br>
                <a:rPr lang="ru-RU" sz="800" b="1" i="1" dirty="0">
                  <a:solidFill>
                    <a:schemeClr val="bg1"/>
                  </a:solidFill>
                </a:rPr>
              </a:br>
              <a:r>
                <a:rPr lang="ru-RU" sz="800" b="1" i="1" dirty="0">
                  <a:solidFill>
                    <a:schemeClr val="bg1"/>
                  </a:solidFill>
                </a:rPr>
                <a:t>проектного бизнеса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1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n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3399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3399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3399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3399"/>
          </a:solidFill>
          <a:latin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3399"/>
          </a:solidFill>
          <a:latin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3399"/>
          </a:solidFill>
          <a:latin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3399"/>
          </a:solidFill>
          <a:latin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3399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95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rgbClr val="006699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1373" y="0"/>
            <a:ext cx="9144000" cy="492443"/>
          </a:xfrm>
          <a:prstGeom prst="rect">
            <a:avLst/>
          </a:prstGeom>
          <a:gradFill>
            <a:gsLst>
              <a:gs pos="0">
                <a:srgbClr val="9BC1FF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4768469"/>
            <a:ext cx="9144000" cy="492443"/>
          </a:xfrm>
          <a:prstGeom prst="rect">
            <a:avLst/>
          </a:prstGeom>
          <a:solidFill>
            <a:srgbClr val="005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837527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latin typeface="Verdana" pitchFamily="34" charset="0"/>
              </a:rPr>
              <a:t>www.ITLand.ru</a:t>
            </a:r>
            <a:endParaRPr 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4" y="156233"/>
            <a:ext cx="1679554" cy="10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5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251520" y="1401620"/>
            <a:ext cx="8568952" cy="1890210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kern="0" dirty="0">
                <a:solidFill>
                  <a:srgbClr val="005696"/>
                </a:solidFill>
              </a:rPr>
              <a:t>«1С:ERP+РМ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kern="0" dirty="0">
                <a:solidFill>
                  <a:srgbClr val="005696"/>
                </a:solidFill>
              </a:rPr>
              <a:t>Управление проектной организацией 2» для подготовки управленцев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kern="0" dirty="0">
                <a:solidFill>
                  <a:srgbClr val="005696"/>
                </a:solidFill>
              </a:rPr>
              <a:t>проектно-ориентированных компаний</a:t>
            </a:r>
          </a:p>
        </p:txBody>
      </p:sp>
      <p:pic>
        <p:nvPicPr>
          <p:cNvPr id="8" name="Picture 1" descr="C:\_ Work\Клиенты\ITLand\Контент\Макеты\Логотипы\Треугольник\Треугольник-синий объемный,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78" y="3490646"/>
            <a:ext cx="755562" cy="66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46581" y="4118151"/>
            <a:ext cx="2850837" cy="68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1434" tIns="60919" rIns="71434" bIns="35717"/>
          <a:lstStyle>
            <a:lvl1pPr marL="342900" indent="-342900" algn="r" eaLnBrk="0" hangingPunct="0">
              <a:lnSpc>
                <a:spcPct val="93000"/>
              </a:lnSpc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algn="r" eaLnBrk="0" hangingPunct="0">
              <a:lnSpc>
                <a:spcPct val="93000"/>
              </a:lnSpc>
              <a:spcAft>
                <a:spcPts val="9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r" eaLnBrk="0" hangingPunct="0">
              <a:lnSpc>
                <a:spcPct val="93000"/>
              </a:lnSpc>
              <a:spcAft>
                <a:spcPts val="7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1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r" eaLnBrk="0" hangingPunct="0">
              <a:lnSpc>
                <a:spcPct val="93000"/>
              </a:lnSpc>
              <a:spcAft>
                <a:spcPts val="4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r" eaLnBrk="0" hangingPunct="0">
              <a:lnSpc>
                <a:spcPct val="93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algn="ctr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altLang="ru-RU" sz="2000" b="0" i="1" dirty="0">
                <a:solidFill>
                  <a:srgbClr val="0060AA"/>
                </a:solidFill>
              </a:rPr>
              <a:t>Наталия Маслова</a:t>
            </a:r>
            <a:endParaRPr lang="en-US" altLang="ru-RU" sz="1800" b="0" i="1" dirty="0">
              <a:solidFill>
                <a:srgbClr val="0060AA"/>
              </a:solidFill>
            </a:endParaRPr>
          </a:p>
          <a:p>
            <a:pPr marL="0" algn="ctr" eaLnBrk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altLang="ru-RU" sz="1800" b="0" i="1" dirty="0">
                <a:solidFill>
                  <a:srgbClr val="0060AA"/>
                </a:solidFill>
              </a:rPr>
              <a:t>ITLand</a:t>
            </a:r>
            <a:endParaRPr lang="ru-RU" altLang="ru-RU" sz="2000" b="0" i="1" dirty="0">
              <a:solidFill>
                <a:srgbClr val="0060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748" y="2175669"/>
            <a:ext cx="910850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ru-RU" sz="3600" b="0" kern="0" dirty="0">
                <a:solidFill>
                  <a:srgbClr val="005696"/>
                </a:solidFill>
              </a:rPr>
              <a:t>Примеры </a:t>
            </a:r>
            <a:r>
              <a:rPr lang="ru-RU" sz="3600" b="0" kern="0" dirty="0" smtClean="0">
                <a:solidFill>
                  <a:srgbClr val="005696"/>
                </a:solidFill>
              </a:rPr>
              <a:t>бизнес-задач,</a:t>
            </a:r>
            <a:endParaRPr lang="ru-RU" sz="3600" b="0" kern="0" dirty="0">
              <a:solidFill>
                <a:srgbClr val="005696"/>
              </a:solidFill>
            </a:endParaRPr>
          </a:p>
          <a:p>
            <a:pPr algn="ctr"/>
            <a:r>
              <a:rPr lang="ru-RU" sz="3600" b="0" kern="0" dirty="0">
                <a:solidFill>
                  <a:srgbClr val="005696"/>
                </a:solidFill>
              </a:rPr>
              <a:t>решаемых с помощью системы</a:t>
            </a:r>
          </a:p>
          <a:p>
            <a:pPr algn="ctr"/>
            <a:r>
              <a:rPr lang="ru-RU" sz="3600" b="0" kern="0" dirty="0">
                <a:solidFill>
                  <a:srgbClr val="005696"/>
                </a:solidFill>
              </a:rPr>
              <a:t>«1С:</a:t>
            </a:r>
            <a:r>
              <a:rPr lang="en-US" sz="3600" b="0" kern="0" dirty="0">
                <a:solidFill>
                  <a:srgbClr val="005696"/>
                </a:solidFill>
              </a:rPr>
              <a:t>ERP+PM </a:t>
            </a:r>
            <a:endParaRPr lang="ru-RU" sz="3600" b="0" kern="0" dirty="0">
              <a:solidFill>
                <a:srgbClr val="005696"/>
              </a:solidFill>
            </a:endParaRPr>
          </a:p>
          <a:p>
            <a:pPr algn="ctr"/>
            <a:r>
              <a:rPr lang="ru-RU" sz="3600" b="0" kern="0" dirty="0">
                <a:solidFill>
                  <a:srgbClr val="005696"/>
                </a:solidFill>
              </a:rPr>
              <a:t>Управление проектной организацией 2»</a:t>
            </a:r>
          </a:p>
        </p:txBody>
      </p:sp>
      <p:sp>
        <p:nvSpPr>
          <p:cNvPr id="2" name="PB"/>
          <p:cNvSpPr/>
          <p:nvPr/>
        </p:nvSpPr>
        <p:spPr bwMode="auto">
          <a:xfrm>
            <a:off x="0" y="5016500"/>
            <a:ext cx="3386667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96" y="48280"/>
            <a:ext cx="5882847" cy="594122"/>
          </a:xfrm>
        </p:spPr>
        <p:txBody>
          <a:bodyPr/>
          <a:lstStyle/>
          <a:p>
            <a:r>
              <a:rPr lang="ru-RU" sz="2000" dirty="0"/>
              <a:t>Ресурсы. Проблема</a:t>
            </a:r>
          </a:p>
        </p:txBody>
      </p:sp>
      <p:pic>
        <p:nvPicPr>
          <p:cNvPr id="3074" name="Picture 2" descr="Как действовать при нехватке персонала на производстве | Ital-M | Дз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46" y="1295400"/>
            <a:ext cx="3700908" cy="24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4">
            <a:extLst>
              <a:ext uri="{FF2B5EF4-FFF2-40B4-BE49-F238E27FC236}">
                <a16:creationId xmlns="" xmlns:a16="http://schemas.microsoft.com/office/drawing/2014/main" id="{7E6914FA-ECE7-E1B4-BDD9-D09B715B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523" y="3852038"/>
            <a:ext cx="4154954" cy="8202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latin typeface="+mn-lt"/>
              </a:rPr>
              <a:t>Не можем начать проект –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latin typeface="+mn-lt"/>
              </a:rPr>
              <a:t>не хватает сотрудников!!!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EC342A96-2CD5-FA16-C5F2-2B22C8D3D316}"/>
              </a:ext>
            </a:extLst>
          </p:cNvPr>
          <p:cNvSpPr txBox="1">
            <a:spLocks/>
          </p:cNvSpPr>
          <p:nvPr/>
        </p:nvSpPr>
        <p:spPr>
          <a:xfrm>
            <a:off x="4766872" y="946346"/>
            <a:ext cx="41242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6699"/>
              </a:solidFill>
            </a:endParaRPr>
          </a:p>
        </p:txBody>
      </p:sp>
      <p:sp>
        <p:nvSpPr>
          <p:cNvPr id="3" name="PB"/>
          <p:cNvSpPr/>
          <p:nvPr/>
        </p:nvSpPr>
        <p:spPr bwMode="auto">
          <a:xfrm>
            <a:off x="0" y="5016500"/>
            <a:ext cx="3725333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96" y="48280"/>
            <a:ext cx="5882847" cy="594122"/>
          </a:xfrm>
        </p:spPr>
        <p:txBody>
          <a:bodyPr/>
          <a:lstStyle/>
          <a:p>
            <a:r>
              <a:rPr lang="ru-RU" sz="2000" dirty="0"/>
              <a:t>Ресурсы. Решение в 1С:</a:t>
            </a:r>
            <a:r>
              <a:rPr lang="en-US" sz="2000" dirty="0"/>
              <a:t>ERP+PM</a:t>
            </a:r>
            <a:endParaRPr lang="ru-RU" sz="2000" dirty="0"/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EC342A96-2CD5-FA16-C5F2-2B22C8D3D316}"/>
              </a:ext>
            </a:extLst>
          </p:cNvPr>
          <p:cNvSpPr txBox="1">
            <a:spLocks/>
          </p:cNvSpPr>
          <p:nvPr/>
        </p:nvSpPr>
        <p:spPr>
          <a:xfrm>
            <a:off x="4766872" y="946346"/>
            <a:ext cx="41242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6699"/>
              </a:solidFill>
            </a:endParaRPr>
          </a:p>
        </p:txBody>
      </p:sp>
      <p:sp>
        <p:nvSpPr>
          <p:cNvPr id="9" name="Объект 4">
            <a:extLst>
              <a:ext uri="{FF2B5EF4-FFF2-40B4-BE49-F238E27FC236}">
                <a16:creationId xmlns="" xmlns:a16="http://schemas.microsoft.com/office/drawing/2014/main" id="{7E6914FA-ECE7-E1B4-BDD9-D09B715B334B}"/>
              </a:ext>
            </a:extLst>
          </p:cNvPr>
          <p:cNvSpPr txBox="1">
            <a:spLocks/>
          </p:cNvSpPr>
          <p:nvPr/>
        </p:nvSpPr>
        <p:spPr bwMode="auto">
          <a:xfrm>
            <a:off x="626530" y="734749"/>
            <a:ext cx="8071606" cy="82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750"/>
              </a:spcBef>
              <a:spcAft>
                <a:spcPts val="750"/>
              </a:spcAft>
              <a:buNone/>
              <a:defRPr sz="2100" b="1">
                <a:solidFill>
                  <a:srgbClr val="FA6400"/>
                </a:solidFill>
                <a:latin typeface="Calibri" pitchFamily="34" charset="0"/>
                <a:ea typeface="+mn-ea"/>
                <a:cs typeface="+mn-cs"/>
              </a:defRPr>
            </a:lvl1pPr>
            <a:lvl2pPr marL="470297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>
                <a:solidFill>
                  <a:srgbClr val="006699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006699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00B050"/>
                </a:solidFill>
                <a:latin typeface="+mn-lt"/>
              </a:rPr>
              <a:t>Прогноз и балансировка загрузки ресурсов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561C586-AFB4-C519-AED2-D6457F266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47" y="1152012"/>
            <a:ext cx="2125980" cy="1185770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4258985-3F98-B194-26A0-AB640D631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9" y="1152012"/>
            <a:ext cx="4587587" cy="2625289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576A530-3610-4E62-3E3C-4E1AA406E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574" y="2484705"/>
            <a:ext cx="4307567" cy="2472200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sp>
        <p:nvSpPr>
          <p:cNvPr id="3" name="PB"/>
          <p:cNvSpPr/>
          <p:nvPr/>
        </p:nvSpPr>
        <p:spPr bwMode="auto">
          <a:xfrm>
            <a:off x="0" y="5016500"/>
            <a:ext cx="4064000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96" y="48280"/>
            <a:ext cx="5882847" cy="594122"/>
          </a:xfrm>
        </p:spPr>
        <p:txBody>
          <a:bodyPr/>
          <a:lstStyle/>
          <a:p>
            <a:r>
              <a:rPr lang="ru-RU" sz="2000" dirty="0"/>
              <a:t>Рабочее время. Проблема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="" xmlns:a16="http://schemas.microsoft.com/office/drawing/2014/main" id="{7E6914FA-ECE7-E1B4-BDD9-D09B715B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75" y="3928238"/>
            <a:ext cx="7990051" cy="77668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latin typeface="+mn-lt"/>
              </a:rPr>
              <a:t>У нас много сотрудников,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latin typeface="+mn-lt"/>
              </a:rPr>
              <a:t>но они ничего не успевают!!!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EC342A96-2CD5-FA16-C5F2-2B22C8D3D316}"/>
              </a:ext>
            </a:extLst>
          </p:cNvPr>
          <p:cNvSpPr txBox="1">
            <a:spLocks/>
          </p:cNvSpPr>
          <p:nvPr/>
        </p:nvSpPr>
        <p:spPr>
          <a:xfrm>
            <a:off x="4766872" y="946346"/>
            <a:ext cx="41242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6699"/>
              </a:solidFill>
            </a:endParaRPr>
          </a:p>
        </p:txBody>
      </p:sp>
      <p:pic>
        <p:nvPicPr>
          <p:cNvPr id="1026" name="Picture 2" descr="Слишком много работников: это может помочь снизить штраф за задержку СЗВ-М">
            <a:extLst>
              <a:ext uri="{FF2B5EF4-FFF2-40B4-BE49-F238E27FC236}">
                <a16:creationId xmlns="" xmlns:a16="http://schemas.microsoft.com/office/drawing/2014/main" id="{5B46E68A-6830-DB49-19E9-80AA1AE36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/>
          <a:stretch/>
        </p:blipFill>
        <p:spPr bwMode="auto">
          <a:xfrm>
            <a:off x="2287285" y="1281322"/>
            <a:ext cx="456943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B"/>
          <p:cNvSpPr/>
          <p:nvPr/>
        </p:nvSpPr>
        <p:spPr bwMode="auto">
          <a:xfrm>
            <a:off x="0" y="5016500"/>
            <a:ext cx="4402667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96" y="48280"/>
            <a:ext cx="5882847" cy="594122"/>
          </a:xfrm>
        </p:spPr>
        <p:txBody>
          <a:bodyPr/>
          <a:lstStyle/>
          <a:p>
            <a:r>
              <a:rPr lang="ru-RU" sz="2000" dirty="0"/>
              <a:t>Рабочее время. Решение в 1С:</a:t>
            </a:r>
            <a:r>
              <a:rPr lang="en-US" sz="2000" dirty="0"/>
              <a:t>ERP+PM</a:t>
            </a:r>
            <a:endParaRPr lang="ru-RU" sz="2000" dirty="0"/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EC342A96-2CD5-FA16-C5F2-2B22C8D3D316}"/>
              </a:ext>
            </a:extLst>
          </p:cNvPr>
          <p:cNvSpPr txBox="1">
            <a:spLocks/>
          </p:cNvSpPr>
          <p:nvPr/>
        </p:nvSpPr>
        <p:spPr>
          <a:xfrm>
            <a:off x="1325272" y="874346"/>
            <a:ext cx="41242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6699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AA8B027-0E6A-3C1D-F553-FAAA2A993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93" y="3107410"/>
            <a:ext cx="1843273" cy="1731841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B48A7CA-2435-0D91-CAF6-4983E8AA9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68" y="1319041"/>
            <a:ext cx="6309864" cy="1681200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6CC7FC0-8405-4C50-04AF-19D63BF92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139" y="1335144"/>
            <a:ext cx="1764000" cy="1682127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sp>
        <p:nvSpPr>
          <p:cNvPr id="3" name="Объект 4">
            <a:extLst>
              <a:ext uri="{FF2B5EF4-FFF2-40B4-BE49-F238E27FC236}">
                <a16:creationId xmlns="" xmlns:a16="http://schemas.microsoft.com/office/drawing/2014/main" id="{A5A78F68-60DE-E423-5ACB-16391FF0E28B}"/>
              </a:ext>
            </a:extLst>
          </p:cNvPr>
          <p:cNvSpPr txBox="1">
            <a:spLocks/>
          </p:cNvSpPr>
          <p:nvPr/>
        </p:nvSpPr>
        <p:spPr bwMode="auto">
          <a:xfrm>
            <a:off x="1065600" y="746821"/>
            <a:ext cx="7012800" cy="60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750"/>
              </a:spcBef>
              <a:spcAft>
                <a:spcPts val="750"/>
              </a:spcAft>
              <a:buNone/>
              <a:defRPr sz="2100" b="1">
                <a:solidFill>
                  <a:srgbClr val="FA6400"/>
                </a:solidFill>
                <a:latin typeface="Calibri" pitchFamily="34" charset="0"/>
                <a:ea typeface="+mn-ea"/>
                <a:cs typeface="+mn-cs"/>
              </a:defRPr>
            </a:lvl1pPr>
            <a:lvl2pPr marL="470297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>
                <a:solidFill>
                  <a:srgbClr val="006699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006699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00B050"/>
                </a:solidFill>
                <a:latin typeface="+mn-lt"/>
              </a:rPr>
              <a:t>Рабочее время – это эффективно управляемый ресурс</a:t>
            </a:r>
          </a:p>
        </p:txBody>
      </p:sp>
      <p:sp>
        <p:nvSpPr>
          <p:cNvPr id="4" name="PB"/>
          <p:cNvSpPr/>
          <p:nvPr/>
        </p:nvSpPr>
        <p:spPr bwMode="auto">
          <a:xfrm>
            <a:off x="0" y="5016500"/>
            <a:ext cx="4741333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C9A4BEB-D2CC-87E5-DF69-7272B0356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714" y="3130658"/>
            <a:ext cx="4982108" cy="1732500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</p:spTree>
    <p:extLst>
      <p:ext uri="{BB962C8B-B14F-4D97-AF65-F5344CB8AC3E}">
        <p14:creationId xmlns:p14="http://schemas.microsoft.com/office/powerpoint/2010/main" val="2866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96" y="48280"/>
            <a:ext cx="5882847" cy="594122"/>
          </a:xfrm>
        </p:spPr>
        <p:txBody>
          <a:bodyPr/>
          <a:lstStyle/>
          <a:p>
            <a:r>
              <a:rPr lang="ru-RU" sz="2000" dirty="0"/>
              <a:t>Качество работы. Проблема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="" xmlns:a16="http://schemas.microsoft.com/office/drawing/2014/main" id="{7E6914FA-ECE7-E1B4-BDD9-D09B715B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93" y="4223021"/>
            <a:ext cx="3926015" cy="78681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latin typeface="+mn-lt"/>
              </a:rPr>
              <a:t>Высокий процент переделок!!!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EC342A96-2CD5-FA16-C5F2-2B22C8D3D316}"/>
              </a:ext>
            </a:extLst>
          </p:cNvPr>
          <p:cNvSpPr txBox="1">
            <a:spLocks/>
          </p:cNvSpPr>
          <p:nvPr/>
        </p:nvSpPr>
        <p:spPr>
          <a:xfrm>
            <a:off x="4766872" y="946346"/>
            <a:ext cx="41242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6699"/>
              </a:solidFill>
            </a:endParaRPr>
          </a:p>
        </p:txBody>
      </p:sp>
      <p:pic>
        <p:nvPicPr>
          <p:cNvPr id="6146" name="Picture 2" descr="Купить Футболка женская Все очень круто- но надо переделать по выгодной  цене в интернет-магазине Futbolki в Москв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54" y="1170438"/>
            <a:ext cx="3023692" cy="29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B"/>
          <p:cNvSpPr/>
          <p:nvPr/>
        </p:nvSpPr>
        <p:spPr bwMode="auto">
          <a:xfrm>
            <a:off x="0" y="5016500"/>
            <a:ext cx="5080000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96" y="48280"/>
            <a:ext cx="5882847" cy="594122"/>
          </a:xfrm>
        </p:spPr>
        <p:txBody>
          <a:bodyPr/>
          <a:lstStyle/>
          <a:p>
            <a:r>
              <a:rPr lang="ru-RU" sz="2000" dirty="0"/>
              <a:t>Качество работы. Решение в 1С:</a:t>
            </a:r>
            <a:r>
              <a:rPr lang="en-US" sz="2000" dirty="0"/>
              <a:t>ERP+PM</a:t>
            </a:r>
            <a:endParaRPr lang="ru-RU" sz="2000" dirty="0"/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EC342A96-2CD5-FA16-C5F2-2B22C8D3D316}"/>
              </a:ext>
            </a:extLst>
          </p:cNvPr>
          <p:cNvSpPr txBox="1">
            <a:spLocks/>
          </p:cNvSpPr>
          <p:nvPr/>
        </p:nvSpPr>
        <p:spPr>
          <a:xfrm>
            <a:off x="2117272" y="946346"/>
            <a:ext cx="41242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6699"/>
              </a:solidFill>
            </a:endParaRPr>
          </a:p>
        </p:txBody>
      </p:sp>
      <p:sp>
        <p:nvSpPr>
          <p:cNvPr id="9" name="Объект 4">
            <a:extLst>
              <a:ext uri="{FF2B5EF4-FFF2-40B4-BE49-F238E27FC236}">
                <a16:creationId xmlns="" xmlns:a16="http://schemas.microsoft.com/office/drawing/2014/main" id="{7E6914FA-ECE7-E1B4-BDD9-D09B715B334B}"/>
              </a:ext>
            </a:extLst>
          </p:cNvPr>
          <p:cNvSpPr txBox="1">
            <a:spLocks/>
          </p:cNvSpPr>
          <p:nvPr/>
        </p:nvSpPr>
        <p:spPr bwMode="auto">
          <a:xfrm>
            <a:off x="1721576" y="784802"/>
            <a:ext cx="5700848" cy="78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750"/>
              </a:spcBef>
              <a:spcAft>
                <a:spcPts val="750"/>
              </a:spcAft>
              <a:buNone/>
              <a:defRPr sz="2100" b="1">
                <a:solidFill>
                  <a:srgbClr val="FA6400"/>
                </a:solidFill>
                <a:latin typeface="Calibri" pitchFamily="34" charset="0"/>
                <a:ea typeface="+mn-ea"/>
                <a:cs typeface="+mn-cs"/>
              </a:defRPr>
            </a:lvl1pPr>
            <a:lvl2pPr marL="470297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>
                <a:solidFill>
                  <a:srgbClr val="006699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006699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00B050"/>
                </a:solidFill>
                <a:latin typeface="+mn-lt"/>
              </a:rPr>
              <a:t>Выявить и устранить негативный фактор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1EBABAF-687B-56D3-451E-065C4BD8D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377" y="3070449"/>
            <a:ext cx="4883660" cy="1790967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E00832E-3AE0-125B-5ADE-07C9A37B1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1" y="3100425"/>
            <a:ext cx="3868840" cy="1702860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sp>
        <p:nvSpPr>
          <p:cNvPr id="3" name="PB"/>
          <p:cNvSpPr/>
          <p:nvPr/>
        </p:nvSpPr>
        <p:spPr bwMode="auto">
          <a:xfrm>
            <a:off x="0" y="5016500"/>
            <a:ext cx="5418667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0BCB46E-F6BE-4C64-92F4-A91462C9A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96" y="1275178"/>
            <a:ext cx="4891195" cy="1702860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6A9118E-C97C-4BEE-976C-9E7015966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206" y="1272845"/>
            <a:ext cx="3696866" cy="1701250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</p:spTree>
    <p:extLst>
      <p:ext uri="{BB962C8B-B14F-4D97-AF65-F5344CB8AC3E}">
        <p14:creationId xmlns:p14="http://schemas.microsoft.com/office/powerpoint/2010/main" val="15788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96" y="48280"/>
            <a:ext cx="5882847" cy="594122"/>
          </a:xfrm>
        </p:spPr>
        <p:txBody>
          <a:bodyPr/>
          <a:lstStyle/>
          <a:p>
            <a:r>
              <a:rPr lang="ru-RU" sz="2000" dirty="0"/>
              <a:t>Взаимодействие между подразделениями. Проблема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="" xmlns:a16="http://schemas.microsoft.com/office/drawing/2014/main" id="{7E6914FA-ECE7-E1B4-BDD9-D09B715B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523" y="3809576"/>
            <a:ext cx="4154954" cy="50741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latin typeface="+mn-lt"/>
              </a:rPr>
              <a:t>Производство задержало заказ!!!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EC342A96-2CD5-FA16-C5F2-2B22C8D3D316}"/>
              </a:ext>
            </a:extLst>
          </p:cNvPr>
          <p:cNvSpPr txBox="1">
            <a:spLocks/>
          </p:cNvSpPr>
          <p:nvPr/>
        </p:nvSpPr>
        <p:spPr>
          <a:xfrm>
            <a:off x="4766872" y="946346"/>
            <a:ext cx="41242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66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400175"/>
            <a:ext cx="41656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B"/>
          <p:cNvSpPr/>
          <p:nvPr/>
        </p:nvSpPr>
        <p:spPr bwMode="auto">
          <a:xfrm>
            <a:off x="0" y="5016500"/>
            <a:ext cx="5757333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9261" y="1265486"/>
            <a:ext cx="6122401" cy="1198140"/>
            <a:chOff x="109261" y="1344996"/>
            <a:chExt cx="6122401" cy="1198140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1CEDABE9-C217-E326-1A60-C05D22A7D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61" y="1344996"/>
              <a:ext cx="6122401" cy="1198140"/>
            </a:xfrm>
            <a:prstGeom prst="rect">
              <a:avLst/>
            </a:prstGeom>
            <a:ln w="19050">
              <a:solidFill>
                <a:srgbClr val="006699"/>
              </a:solidFill>
            </a:ln>
          </p:spPr>
        </p:pic>
        <p:sp>
          <p:nvSpPr>
            <p:cNvPr id="5" name="Прямоугольник 4"/>
            <p:cNvSpPr/>
            <p:nvPr/>
          </p:nvSpPr>
          <p:spPr bwMode="auto">
            <a:xfrm>
              <a:off x="2890684" y="1794001"/>
              <a:ext cx="707923" cy="1570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96" y="48280"/>
            <a:ext cx="5882847" cy="594122"/>
          </a:xfrm>
        </p:spPr>
        <p:txBody>
          <a:bodyPr/>
          <a:lstStyle/>
          <a:p>
            <a:r>
              <a:rPr lang="ru-RU" sz="2000" dirty="0"/>
              <a:t>Взаимодействие между подразделениями.</a:t>
            </a:r>
            <a:br>
              <a:rPr lang="ru-RU" sz="2000" dirty="0"/>
            </a:br>
            <a:r>
              <a:rPr lang="ru-RU" sz="2000" dirty="0"/>
              <a:t>Решение в 1С:</a:t>
            </a:r>
            <a:r>
              <a:rPr lang="en-US" sz="2000" dirty="0"/>
              <a:t>ERP+PM</a:t>
            </a:r>
            <a:endParaRPr lang="ru-RU" sz="2000" dirty="0"/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EC342A96-2CD5-FA16-C5F2-2B22C8D3D316}"/>
              </a:ext>
            </a:extLst>
          </p:cNvPr>
          <p:cNvSpPr txBox="1">
            <a:spLocks/>
          </p:cNvSpPr>
          <p:nvPr/>
        </p:nvSpPr>
        <p:spPr>
          <a:xfrm>
            <a:off x="4766872" y="946346"/>
            <a:ext cx="41242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6699"/>
              </a:solidFill>
            </a:endParaRPr>
          </a:p>
        </p:txBody>
      </p:sp>
      <p:sp>
        <p:nvSpPr>
          <p:cNvPr id="16" name="Объект 4">
            <a:extLst>
              <a:ext uri="{FF2B5EF4-FFF2-40B4-BE49-F238E27FC236}">
                <a16:creationId xmlns="" xmlns:a16="http://schemas.microsoft.com/office/drawing/2014/main" id="{69E401A2-6749-63E8-F7FA-68699889DCFA}"/>
              </a:ext>
            </a:extLst>
          </p:cNvPr>
          <p:cNvSpPr txBox="1">
            <a:spLocks/>
          </p:cNvSpPr>
          <p:nvPr/>
        </p:nvSpPr>
        <p:spPr bwMode="auto">
          <a:xfrm>
            <a:off x="1950453" y="801871"/>
            <a:ext cx="5243095" cy="50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750"/>
              </a:spcBef>
              <a:spcAft>
                <a:spcPts val="750"/>
              </a:spcAft>
              <a:buNone/>
              <a:defRPr sz="2100" b="1">
                <a:solidFill>
                  <a:srgbClr val="FA6400"/>
                </a:solidFill>
                <a:latin typeface="Calibri" pitchFamily="34" charset="0"/>
                <a:ea typeface="+mn-ea"/>
                <a:cs typeface="+mn-cs"/>
              </a:defRPr>
            </a:lvl1pPr>
            <a:lvl2pPr marL="470297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>
                <a:solidFill>
                  <a:srgbClr val="006699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006699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00B050"/>
                </a:solidFill>
                <a:latin typeface="+mn-lt"/>
              </a:rPr>
              <a:t>Оперативность обмена информацией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="" xmlns:a16="http://schemas.microsoft.com/office/drawing/2014/main" id="{4C4868E6-0888-5477-C7F4-66AE2253A1F9}"/>
              </a:ext>
            </a:extLst>
          </p:cNvPr>
          <p:cNvSpPr/>
          <p:nvPr/>
        </p:nvSpPr>
        <p:spPr bwMode="auto">
          <a:xfrm rot="1855057">
            <a:off x="1781607" y="2741752"/>
            <a:ext cx="861107" cy="501110"/>
          </a:xfrm>
          <a:prstGeom prst="rightArrow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4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B"/>
          <p:cNvSpPr/>
          <p:nvPr/>
        </p:nvSpPr>
        <p:spPr bwMode="auto">
          <a:xfrm>
            <a:off x="0" y="5016500"/>
            <a:ext cx="6096000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771601" y="2353586"/>
            <a:ext cx="6119482" cy="2568271"/>
            <a:chOff x="2585803" y="2076138"/>
            <a:chExt cx="6412710" cy="2771088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B8AEEBAE-D702-9658-ED58-8ED919BCE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5803" y="2076138"/>
              <a:ext cx="6412710" cy="2771088"/>
            </a:xfrm>
            <a:prstGeom prst="rect">
              <a:avLst/>
            </a:prstGeom>
            <a:ln w="19050">
              <a:solidFill>
                <a:srgbClr val="006699"/>
              </a:solidFill>
            </a:ln>
          </p:spPr>
        </p:pic>
        <p:sp>
          <p:nvSpPr>
            <p:cNvPr id="7" name="Прямоугольник 6"/>
            <p:cNvSpPr/>
            <p:nvPr/>
          </p:nvSpPr>
          <p:spPr bwMode="auto">
            <a:xfrm>
              <a:off x="5977956" y="2679773"/>
              <a:ext cx="507413" cy="739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0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96" y="48280"/>
            <a:ext cx="5882847" cy="594122"/>
          </a:xfrm>
        </p:spPr>
        <p:txBody>
          <a:bodyPr/>
          <a:lstStyle/>
          <a:p>
            <a:r>
              <a:rPr lang="ru-RU" sz="2000" dirty="0"/>
              <a:t>Финансирование. Проблема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="" xmlns:a16="http://schemas.microsoft.com/office/drawing/2014/main" id="{7E6914FA-ECE7-E1B4-BDD9-D09B715B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523" y="3764362"/>
            <a:ext cx="4154954" cy="69285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latin typeface="+mn-lt"/>
              </a:rPr>
              <a:t>Деньги закончились,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latin typeface="+mn-lt"/>
              </a:rPr>
              <a:t>нечем платить поставщикам!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EC342A96-2CD5-FA16-C5F2-2B22C8D3D316}"/>
              </a:ext>
            </a:extLst>
          </p:cNvPr>
          <p:cNvSpPr txBox="1">
            <a:spLocks/>
          </p:cNvSpPr>
          <p:nvPr/>
        </p:nvSpPr>
        <p:spPr>
          <a:xfrm>
            <a:off x="4766872" y="946346"/>
            <a:ext cx="41242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6699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r="9682"/>
          <a:stretch/>
        </p:blipFill>
        <p:spPr bwMode="auto">
          <a:xfrm>
            <a:off x="2617151" y="1469936"/>
            <a:ext cx="3909698" cy="220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B"/>
          <p:cNvSpPr/>
          <p:nvPr/>
        </p:nvSpPr>
        <p:spPr bwMode="auto">
          <a:xfrm>
            <a:off x="0" y="5016500"/>
            <a:ext cx="6434667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76" y="48280"/>
            <a:ext cx="5869968" cy="594122"/>
          </a:xfrm>
        </p:spPr>
        <p:txBody>
          <a:bodyPr/>
          <a:lstStyle/>
          <a:p>
            <a:r>
              <a:rPr lang="ru-RU" sz="2000" dirty="0"/>
              <a:t>Кто мы и чем занимаемся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79511" y="771550"/>
            <a:ext cx="6297489" cy="38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23" indent="-285723" eaLnBrk="1">
              <a:lnSpc>
                <a:spcPct val="100000"/>
              </a:lnSpc>
              <a:spcBef>
                <a:spcPts val="600"/>
              </a:spcBef>
              <a:buClr>
                <a:srgbClr val="0060AA"/>
              </a:buClr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EA5E2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ITLand</a:t>
            </a:r>
            <a:r>
              <a:rPr lang="ru-RU" sz="1600" dirty="0">
                <a:solidFill>
                  <a:srgbClr val="EA5E20"/>
                </a:solidFill>
              </a:rPr>
              <a:t> </a:t>
            </a:r>
            <a:r>
              <a:rPr lang="ru-RU" sz="1600" dirty="0">
                <a:solidFill>
                  <a:srgbClr val="005696"/>
                </a:solidFill>
              </a:rPr>
              <a:t>– разработчик программного обеспечения и интегратор решений для управления заказами, проектами, ресурсами и финансами</a:t>
            </a:r>
          </a:p>
          <a:p>
            <a:pPr marL="285723" indent="-285723" eaLnBrk="1">
              <a:lnSpc>
                <a:spcPct val="100000"/>
              </a:lnSpc>
              <a:spcBef>
                <a:spcPts val="600"/>
              </a:spcBef>
              <a:buClr>
                <a:srgbClr val="0060AA"/>
              </a:buClr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EA5E2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Более 350 </a:t>
            </a:r>
            <a:r>
              <a:rPr lang="ru-RU" sz="1600" dirty="0">
                <a:solidFill>
                  <a:srgbClr val="005696"/>
                </a:solidFill>
              </a:rPr>
              <a:t>проектно-ориентированных организаций используют решения </a:t>
            </a:r>
            <a:r>
              <a:rPr lang="en-US" sz="1600" dirty="0">
                <a:solidFill>
                  <a:srgbClr val="005696"/>
                </a:solidFill>
              </a:rPr>
              <a:t>ITLand</a:t>
            </a:r>
            <a:r>
              <a:rPr lang="ru-RU" sz="1600" dirty="0">
                <a:solidFill>
                  <a:srgbClr val="005696"/>
                </a:solidFill>
              </a:rPr>
              <a:t> </a:t>
            </a:r>
            <a:endParaRPr lang="en-US" sz="1600" dirty="0">
              <a:solidFill>
                <a:srgbClr val="005696"/>
              </a:solidFill>
            </a:endParaRPr>
          </a:p>
          <a:p>
            <a:pPr marL="285723" indent="-285723" eaLnBrk="1">
              <a:lnSpc>
                <a:spcPct val="100000"/>
              </a:lnSpc>
              <a:spcBef>
                <a:spcPts val="600"/>
              </a:spcBef>
              <a:buClr>
                <a:srgbClr val="0060AA"/>
              </a:buClr>
              <a:buFont typeface="Wingdings" pitchFamily="2" charset="2"/>
              <a:buChar char="ü"/>
              <a:defRPr/>
            </a:pPr>
            <a:r>
              <a:rPr lang="en-US" sz="1600" b="1" dirty="0">
                <a:solidFill>
                  <a:srgbClr val="EA5E2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ITLand</a:t>
            </a:r>
            <a:r>
              <a:rPr lang="en-US" sz="1600" dirty="0">
                <a:solidFill>
                  <a:srgbClr val="005696"/>
                </a:solidFill>
              </a:rPr>
              <a:t> - </a:t>
            </a:r>
            <a:r>
              <a:rPr lang="ru-RU" sz="1600" dirty="0">
                <a:solidFill>
                  <a:srgbClr val="005696"/>
                </a:solidFill>
              </a:rPr>
              <a:t>партнер фирмы «1С» с </a:t>
            </a:r>
            <a:r>
              <a:rPr lang="ru-RU" sz="1600" b="1" dirty="0">
                <a:solidFill>
                  <a:srgbClr val="EA5E2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2004</a:t>
            </a:r>
            <a:r>
              <a:rPr lang="ru-RU" sz="1600" dirty="0">
                <a:solidFill>
                  <a:srgbClr val="005696"/>
                </a:solidFill>
              </a:rPr>
              <a:t> года</a:t>
            </a:r>
          </a:p>
          <a:p>
            <a:pPr marL="285723" indent="-285723" eaLnBrk="1">
              <a:spcBef>
                <a:spcPts val="600"/>
              </a:spcBef>
              <a:buClr>
                <a:srgbClr val="0060AA"/>
              </a:buClr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005696"/>
              </a:solidFill>
            </a:endParaRPr>
          </a:p>
          <a:p>
            <a:pPr>
              <a:buClr>
                <a:srgbClr val="0060AA"/>
              </a:buClr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rgbClr val="EA5E2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Центр разработки </a:t>
            </a:r>
            <a:r>
              <a:rPr lang="ru-RU" sz="1600" dirty="0">
                <a:solidFill>
                  <a:srgbClr val="005696"/>
                </a:solidFill>
              </a:rPr>
              <a:t>тиражных решений для </a:t>
            </a:r>
          </a:p>
          <a:p>
            <a:pPr marL="0" indent="0">
              <a:buClr>
                <a:srgbClr val="0060AA"/>
              </a:buClr>
              <a:buNone/>
              <a:defRPr/>
            </a:pPr>
            <a:r>
              <a:rPr lang="ru-RU" sz="1600" b="1" dirty="0">
                <a:solidFill>
                  <a:srgbClr val="005696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      </a:t>
            </a:r>
            <a:r>
              <a:rPr lang="ru-RU" sz="1600" b="1" dirty="0">
                <a:solidFill>
                  <a:srgbClr val="EA5E2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управления проектами </a:t>
            </a:r>
            <a:r>
              <a:rPr lang="ru-RU" sz="1600" dirty="0">
                <a:solidFill>
                  <a:srgbClr val="005696"/>
                </a:solidFill>
              </a:rPr>
              <a:t>на платформе «1С:Предприятие 8»</a:t>
            </a:r>
          </a:p>
          <a:p>
            <a:pPr>
              <a:buClr>
                <a:srgbClr val="0060AA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5696"/>
                </a:solidFill>
              </a:rPr>
              <a:t>Центр </a:t>
            </a:r>
            <a:r>
              <a:rPr lang="ru-RU" sz="1600" b="1" dirty="0">
                <a:solidFill>
                  <a:srgbClr val="EA5E2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1С:ERP</a:t>
            </a:r>
          </a:p>
          <a:p>
            <a:pPr>
              <a:spcBef>
                <a:spcPts val="300"/>
              </a:spcBef>
              <a:spcAft>
                <a:spcPts val="0"/>
              </a:spcAft>
              <a:buClr>
                <a:srgbClr val="0060AA"/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5696"/>
                </a:solidFill>
              </a:rPr>
              <a:t>Успешно используется СМК, соответствующая 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Clr>
                <a:srgbClr val="0060AA"/>
              </a:buClr>
              <a:buNone/>
              <a:defRPr/>
            </a:pPr>
            <a:r>
              <a:rPr lang="ru-RU" sz="16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solidFill>
                  <a:srgbClr val="EA5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Р ИСО 9001-2015 (ISO 9001:2015)</a:t>
            </a:r>
          </a:p>
          <a:p>
            <a:pPr>
              <a:spcAft>
                <a:spcPts val="600"/>
              </a:spcAft>
              <a:buClr>
                <a:srgbClr val="0060AA"/>
              </a:buClr>
              <a:buFont typeface="Wingdings" panose="05000000000000000000" pitchFamily="2" charset="2"/>
              <a:buChar char="Ø"/>
              <a:defRPr/>
            </a:pPr>
            <a:endParaRPr lang="ru-RU" sz="1600" b="1" dirty="0">
              <a:solidFill>
                <a:srgbClr val="EA5E20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>
              <a:buClr>
                <a:srgbClr val="0060AA"/>
              </a:buClr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rgbClr val="005696"/>
              </a:solidFill>
            </a:endParaRPr>
          </a:p>
        </p:txBody>
      </p:sp>
      <p:pic>
        <p:nvPicPr>
          <p:cNvPr id="6" name="Picture 2" descr="https://consulting.1c.ru/upload/tmp/winn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72" y="4389994"/>
            <a:ext cx="523905" cy="51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tland.ru./upload/soft-cen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2790"/>
            <a:ext cx="849119" cy="3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SO_9001_C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95360"/>
            <a:ext cx="566080" cy="4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60" y="4424910"/>
            <a:ext cx="1145653" cy="39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13" y="4486680"/>
            <a:ext cx="1075551" cy="36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376182"/>
            <a:ext cx="522133" cy="52213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491880" y="4384757"/>
            <a:ext cx="766651" cy="522000"/>
            <a:chOff x="5749142" y="3772262"/>
            <a:chExt cx="766651" cy="522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142" y="3772262"/>
              <a:ext cx="528340" cy="522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453" y="3772262"/>
              <a:ext cx="528340" cy="522000"/>
            </a:xfrm>
            <a:prstGeom prst="rect">
              <a:avLst/>
            </a:prstGeom>
          </p:spPr>
        </p:pic>
      </p:grpSp>
      <p:pic>
        <p:nvPicPr>
          <p:cNvPr id="15" name="Picture 2" descr="http://egais-retail.ru/wp-content/uploads/2018/04/1csovmestim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53720"/>
            <a:ext cx="1113871" cy="4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41" y="4465004"/>
            <a:ext cx="806451" cy="397381"/>
          </a:xfrm>
          <a:prstGeom prst="rect">
            <a:avLst/>
          </a:prstGeom>
        </p:spPr>
      </p:pic>
      <p:pic>
        <p:nvPicPr>
          <p:cNvPr id="17" name="Picture 2" descr="https://static.1c.ru/news/images/img28297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26" y="4341046"/>
            <a:ext cx="528338" cy="52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static.1c.ru/news/images/img28297-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30" y="4336855"/>
            <a:ext cx="545700" cy="5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!Презентационные материалы ITLand\Логотипы ITLand\PNG корректные\ITLand лого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34" y="1960270"/>
            <a:ext cx="1879446" cy="116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B"/>
          <p:cNvSpPr/>
          <p:nvPr/>
        </p:nvSpPr>
        <p:spPr bwMode="auto">
          <a:xfrm>
            <a:off x="0" y="5016500"/>
            <a:ext cx="677333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96" y="48280"/>
            <a:ext cx="5882847" cy="594122"/>
          </a:xfrm>
        </p:spPr>
        <p:txBody>
          <a:bodyPr/>
          <a:lstStyle/>
          <a:p>
            <a:r>
              <a:rPr lang="ru-RU" sz="2000" dirty="0"/>
              <a:t>Финансирование. Решение в 1С:</a:t>
            </a:r>
            <a:r>
              <a:rPr lang="en-US" sz="2000" dirty="0"/>
              <a:t>ERP+PM</a:t>
            </a:r>
            <a:endParaRPr lang="ru-RU" sz="2000" dirty="0"/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EC342A96-2CD5-FA16-C5F2-2B22C8D3D316}"/>
              </a:ext>
            </a:extLst>
          </p:cNvPr>
          <p:cNvSpPr txBox="1">
            <a:spLocks/>
          </p:cNvSpPr>
          <p:nvPr/>
        </p:nvSpPr>
        <p:spPr>
          <a:xfrm>
            <a:off x="2203672" y="946346"/>
            <a:ext cx="41242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6699"/>
              </a:solidFill>
            </a:endParaRPr>
          </a:p>
        </p:txBody>
      </p:sp>
      <p:sp>
        <p:nvSpPr>
          <p:cNvPr id="9" name="Объект 4">
            <a:extLst>
              <a:ext uri="{FF2B5EF4-FFF2-40B4-BE49-F238E27FC236}">
                <a16:creationId xmlns="" xmlns:a16="http://schemas.microsoft.com/office/drawing/2014/main" id="{7E6914FA-ECE7-E1B4-BDD9-D09B715B334B}"/>
              </a:ext>
            </a:extLst>
          </p:cNvPr>
          <p:cNvSpPr txBox="1">
            <a:spLocks/>
          </p:cNvSpPr>
          <p:nvPr/>
        </p:nvSpPr>
        <p:spPr bwMode="auto">
          <a:xfrm>
            <a:off x="2494523" y="755625"/>
            <a:ext cx="4154954" cy="69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750"/>
              </a:spcBef>
              <a:spcAft>
                <a:spcPts val="750"/>
              </a:spcAft>
              <a:buNone/>
              <a:defRPr sz="2100" b="1">
                <a:solidFill>
                  <a:srgbClr val="FA6400"/>
                </a:solidFill>
                <a:latin typeface="Calibri" pitchFamily="34" charset="0"/>
                <a:ea typeface="+mn-ea"/>
                <a:cs typeface="+mn-cs"/>
              </a:defRPr>
            </a:lvl1pPr>
            <a:lvl2pPr marL="470297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>
                <a:solidFill>
                  <a:srgbClr val="006699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006699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00B050"/>
                </a:solidFill>
                <a:latin typeface="+mn-lt"/>
              </a:rPr>
              <a:t>Управляемые денежные потоки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6B6FB51-8EB0-1EEB-C23F-CD7D8EB37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144" y="3503779"/>
            <a:ext cx="5939106" cy="1395454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6DDCC4B-BAAE-3F62-C9CA-F7F977F6E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97" y="1248320"/>
            <a:ext cx="3570603" cy="2088000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C763E1B-9E01-2201-1371-6DD9772C3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667" y="1255635"/>
            <a:ext cx="4225714" cy="2088000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sp>
        <p:nvSpPr>
          <p:cNvPr id="3" name="PB"/>
          <p:cNvSpPr/>
          <p:nvPr/>
        </p:nvSpPr>
        <p:spPr bwMode="auto">
          <a:xfrm>
            <a:off x="0" y="5016500"/>
            <a:ext cx="6773333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96" y="48280"/>
            <a:ext cx="5882847" cy="594122"/>
          </a:xfrm>
        </p:spPr>
        <p:txBody>
          <a:bodyPr/>
          <a:lstStyle/>
          <a:p>
            <a:r>
              <a:rPr lang="ru-RU" sz="2000" dirty="0"/>
              <a:t>Объемы работ. Проблема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="" xmlns:a16="http://schemas.microsoft.com/office/drawing/2014/main" id="{7E6914FA-ECE7-E1B4-BDD9-D09B715B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523" y="3878817"/>
            <a:ext cx="4154954" cy="55044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0000"/>
                </a:solidFill>
                <a:latin typeface="+mn-lt"/>
              </a:rPr>
              <a:t>Мы в большом минусе!!!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EC342A96-2CD5-FA16-C5F2-2B22C8D3D316}"/>
              </a:ext>
            </a:extLst>
          </p:cNvPr>
          <p:cNvSpPr txBox="1">
            <a:spLocks/>
          </p:cNvSpPr>
          <p:nvPr/>
        </p:nvSpPr>
        <p:spPr>
          <a:xfrm>
            <a:off x="4766872" y="946346"/>
            <a:ext cx="41242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66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51" y="1371943"/>
            <a:ext cx="3602298" cy="239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B"/>
          <p:cNvSpPr/>
          <p:nvPr/>
        </p:nvSpPr>
        <p:spPr bwMode="auto">
          <a:xfrm>
            <a:off x="0" y="5016500"/>
            <a:ext cx="7112000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96" y="48280"/>
            <a:ext cx="5882847" cy="594122"/>
          </a:xfrm>
        </p:spPr>
        <p:txBody>
          <a:bodyPr/>
          <a:lstStyle/>
          <a:p>
            <a:r>
              <a:rPr lang="ru-RU" sz="2000" dirty="0"/>
              <a:t>Объемы работ. Решение в 1С:</a:t>
            </a:r>
            <a:r>
              <a:rPr lang="en-US" sz="2000" dirty="0"/>
              <a:t>ERP+PM</a:t>
            </a:r>
            <a:endParaRPr lang="ru-RU" sz="2000" dirty="0"/>
          </a:p>
        </p:txBody>
      </p:sp>
      <p:sp>
        <p:nvSpPr>
          <p:cNvPr id="7" name="Объект 4">
            <a:extLst>
              <a:ext uri="{FF2B5EF4-FFF2-40B4-BE49-F238E27FC236}">
                <a16:creationId xmlns="" xmlns:a16="http://schemas.microsoft.com/office/drawing/2014/main" id="{5B612D51-A01C-478A-71CE-3C184E8BBB8D}"/>
              </a:ext>
            </a:extLst>
          </p:cNvPr>
          <p:cNvSpPr txBox="1">
            <a:spLocks/>
          </p:cNvSpPr>
          <p:nvPr/>
        </p:nvSpPr>
        <p:spPr bwMode="auto">
          <a:xfrm>
            <a:off x="1770796" y="810383"/>
            <a:ext cx="5602409" cy="55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750"/>
              </a:spcBef>
              <a:spcAft>
                <a:spcPts val="750"/>
              </a:spcAft>
              <a:buNone/>
              <a:defRPr sz="2100" b="1">
                <a:solidFill>
                  <a:srgbClr val="FA6400"/>
                </a:solidFill>
                <a:latin typeface="Calibri" pitchFamily="34" charset="0"/>
                <a:ea typeface="+mn-ea"/>
                <a:cs typeface="+mn-cs"/>
              </a:defRPr>
            </a:lvl1pPr>
            <a:lvl2pPr marL="470297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>
                <a:solidFill>
                  <a:srgbClr val="006699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rgbClr val="006699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00B050"/>
                </a:solidFill>
                <a:latin typeface="+mn-lt"/>
              </a:rPr>
              <a:t>Контроль выполнения и актирования работ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4EA6120-A370-68D2-CA85-7E49CECD4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0" y="1292760"/>
            <a:ext cx="4529271" cy="2460197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1DE3C82-5F32-4A2D-6EA8-613D971E5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176" y="2211340"/>
            <a:ext cx="4583028" cy="2692875"/>
          </a:xfrm>
          <a:prstGeom prst="rect">
            <a:avLst/>
          </a:prstGeom>
          <a:ln w="19050">
            <a:solidFill>
              <a:srgbClr val="006699"/>
            </a:solidFill>
          </a:ln>
        </p:spPr>
      </p:pic>
      <p:sp>
        <p:nvSpPr>
          <p:cNvPr id="3" name="PB"/>
          <p:cNvSpPr/>
          <p:nvPr/>
        </p:nvSpPr>
        <p:spPr bwMode="auto">
          <a:xfrm>
            <a:off x="0" y="5016500"/>
            <a:ext cx="7450667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48280"/>
            <a:ext cx="5846463" cy="594122"/>
          </a:xfrm>
        </p:spPr>
        <p:txBody>
          <a:bodyPr/>
          <a:lstStyle/>
          <a:p>
            <a:r>
              <a:rPr lang="ru-RU" sz="2000" dirty="0"/>
              <a:t>Мониторинг деятельности организации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EC342A96-2CD5-FA16-C5F2-2B22C8D3D316}"/>
              </a:ext>
            </a:extLst>
          </p:cNvPr>
          <p:cNvSpPr txBox="1">
            <a:spLocks/>
          </p:cNvSpPr>
          <p:nvPr/>
        </p:nvSpPr>
        <p:spPr>
          <a:xfrm>
            <a:off x="4766872" y="946346"/>
            <a:ext cx="41242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6699"/>
              </a:solidFill>
            </a:endParaRPr>
          </a:p>
        </p:txBody>
      </p:sp>
      <p:sp>
        <p:nvSpPr>
          <p:cNvPr id="3" name="PB"/>
          <p:cNvSpPr/>
          <p:nvPr/>
        </p:nvSpPr>
        <p:spPr bwMode="auto">
          <a:xfrm>
            <a:off x="0" y="5016500"/>
            <a:ext cx="7789333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 descr="V:\БЕ_Центр\Отдел продвижения\УстьянцеваКС\Мероприятия\2023\2023.01.26 Вебинар Анализ и мониторинг KPI\Скриншоты\Панель_Руководитель организац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1" y="1086985"/>
            <a:ext cx="6375398" cy="3600000"/>
          </a:xfrm>
          <a:prstGeom prst="rect">
            <a:avLst/>
          </a:prstGeom>
          <a:solidFill>
            <a:srgbClr val="006699"/>
          </a:solidFill>
          <a:ln w="19050">
            <a:solidFill>
              <a:srgbClr val="006699"/>
            </a:solidFill>
          </a:ln>
        </p:spPr>
      </p:pic>
    </p:spTree>
    <p:extLst>
      <p:ext uri="{BB962C8B-B14F-4D97-AF65-F5344CB8AC3E}">
        <p14:creationId xmlns:p14="http://schemas.microsoft.com/office/powerpoint/2010/main" val="905169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748" y="2175669"/>
            <a:ext cx="910850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ru-RU" sz="3600" b="0" kern="0" dirty="0">
                <a:solidFill>
                  <a:srgbClr val="005696"/>
                </a:solidFill>
              </a:rPr>
              <a:t>Наше предложение</a:t>
            </a:r>
          </a:p>
        </p:txBody>
      </p:sp>
      <p:sp>
        <p:nvSpPr>
          <p:cNvPr id="2" name="PB"/>
          <p:cNvSpPr/>
          <p:nvPr/>
        </p:nvSpPr>
        <p:spPr bwMode="auto">
          <a:xfrm>
            <a:off x="0" y="5016500"/>
            <a:ext cx="8128000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434" y="48280"/>
            <a:ext cx="5844210" cy="594122"/>
          </a:xfrm>
        </p:spPr>
        <p:txBody>
          <a:bodyPr/>
          <a:lstStyle/>
          <a:p>
            <a:r>
              <a:rPr lang="ru-RU" sz="2000" dirty="0"/>
              <a:t>Что предлагаем?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74864"/>
            <a:ext cx="42926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6600"/>
                </a:solidFill>
              </a:rPr>
              <a:t>«1С:ERP+PM Управление проектной организацией. </a:t>
            </a:r>
            <a:endParaRPr lang="en-US" sz="2000" b="1" dirty="0" smtClean="0">
              <a:solidFill>
                <a:srgbClr val="FF6600"/>
              </a:solidFill>
            </a:endParaRPr>
          </a:p>
          <a:p>
            <a:r>
              <a:rPr lang="ru-RU" sz="1600" b="1" dirty="0" smtClean="0">
                <a:solidFill>
                  <a:srgbClr val="FF6600"/>
                </a:solidFill>
              </a:rPr>
              <a:t>Электронная </a:t>
            </a:r>
            <a:r>
              <a:rPr lang="ru-RU" sz="1600" b="1" dirty="0">
                <a:solidFill>
                  <a:srgbClr val="FF6600"/>
                </a:solidFill>
              </a:rPr>
              <a:t>поставка для обучения в средних и высших учебных заведениях на 20 </a:t>
            </a:r>
            <a:r>
              <a:rPr lang="ru-RU" sz="1600" b="1" dirty="0" err="1">
                <a:solidFill>
                  <a:srgbClr val="FF6600"/>
                </a:solidFill>
              </a:rPr>
              <a:t>р.м</a:t>
            </a:r>
            <a:r>
              <a:rPr lang="ru-RU" sz="1600" b="1" dirty="0">
                <a:solidFill>
                  <a:srgbClr val="FF6600"/>
                </a:solidFill>
              </a:rPr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045684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rgbClr val="006699"/>
                </a:solidFill>
              </a:rPr>
              <a:t>Проконсультируем по приобретению: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rgbClr val="006699"/>
                </a:solidFill>
              </a:rPr>
              <a:t>info@ITLand.ru</a:t>
            </a:r>
            <a:endParaRPr lang="ru-RU" sz="1800" b="1" dirty="0">
              <a:solidFill>
                <a:srgbClr val="006699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 bwMode="auto">
          <a:xfrm>
            <a:off x="3575154" y="4190867"/>
            <a:ext cx="2226039" cy="635965"/>
          </a:xfrm>
          <a:prstGeom prst="foldedCorner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4 500 руб.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/>
          <a:stretch/>
        </p:blipFill>
        <p:spPr bwMode="auto">
          <a:xfrm>
            <a:off x="5271784" y="1356610"/>
            <a:ext cx="3583609" cy="21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B"/>
          <p:cNvSpPr/>
          <p:nvPr/>
        </p:nvSpPr>
        <p:spPr bwMode="auto">
          <a:xfrm>
            <a:off x="0" y="5016500"/>
            <a:ext cx="8466667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889535"/>
            <a:ext cx="9144000" cy="9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1434" tIns="60919" rIns="71434" bIns="35717"/>
          <a:lstStyle>
            <a:lvl1pPr marL="342900" indent="-342900" algn="r" eaLnBrk="0" hangingPunct="0">
              <a:lnSpc>
                <a:spcPct val="93000"/>
              </a:lnSpc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algn="r" eaLnBrk="0" hangingPunct="0">
              <a:lnSpc>
                <a:spcPct val="93000"/>
              </a:lnSpc>
              <a:spcAft>
                <a:spcPts val="9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r" eaLnBrk="0" hangingPunct="0">
              <a:lnSpc>
                <a:spcPct val="93000"/>
              </a:lnSpc>
              <a:spcAft>
                <a:spcPts val="7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1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r" eaLnBrk="0" hangingPunct="0">
              <a:lnSpc>
                <a:spcPct val="93000"/>
              </a:lnSpc>
              <a:spcAft>
                <a:spcPts val="4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r" eaLnBrk="0" hangingPunct="0">
              <a:lnSpc>
                <a:spcPct val="93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algn="ctr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5696"/>
                </a:solidFill>
              </a:rPr>
              <a:t>Наталия Маслова</a:t>
            </a:r>
          </a:p>
          <a:p>
            <a:pPr marL="0" algn="ctr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altLang="ru-RU" sz="2000" i="1" dirty="0">
                <a:solidFill>
                  <a:srgbClr val="005696"/>
                </a:solidFill>
              </a:rPr>
              <a:t>(495)644-9136, (812)448-1255, </a:t>
            </a:r>
            <a:r>
              <a:rPr lang="en-US" altLang="ru-RU" sz="2000" i="1" dirty="0">
                <a:solidFill>
                  <a:srgbClr val="005696"/>
                </a:solidFill>
              </a:rPr>
              <a:t>info</a:t>
            </a:r>
            <a:r>
              <a:rPr lang="en-US" altLang="ru-RU" sz="2000" dirty="0">
                <a:solidFill>
                  <a:srgbClr val="005696"/>
                </a:solidFill>
              </a:rPr>
              <a:t>@ITLand.ru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62" y="2571750"/>
            <a:ext cx="1128876" cy="1201401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1347614"/>
            <a:ext cx="8569325" cy="63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1434" tIns="60919" rIns="71434" bIns="35717"/>
          <a:lstStyle>
            <a:lvl1pPr algn="r" eaLnBrk="0" hangingPunct="0">
              <a:lnSpc>
                <a:spcPct val="93000"/>
              </a:lnSpc>
              <a:spcAft>
                <a:spcPts val="1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algn="r" eaLnBrk="0" hangingPunct="0">
              <a:lnSpc>
                <a:spcPct val="93000"/>
              </a:lnSpc>
              <a:spcAft>
                <a:spcPts val="9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algn="r" eaLnBrk="0" hangingPunct="0">
              <a:lnSpc>
                <a:spcPct val="93000"/>
              </a:lnSpc>
              <a:spcAft>
                <a:spcPts val="7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1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algn="r" eaLnBrk="0" hangingPunct="0">
              <a:lnSpc>
                <a:spcPct val="93000"/>
              </a:lnSpc>
              <a:spcAft>
                <a:spcPts val="4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algn="r" eaLnBrk="0" hangingPunct="0">
              <a:lnSpc>
                <a:spcPct val="93000"/>
              </a:lnSpc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algn="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700" b="1">
                <a:solidFill>
                  <a:srgbClr val="6666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200" dirty="0">
                <a:solidFill>
                  <a:srgbClr val="005696"/>
                </a:solidFill>
                <a:ea typeface="Verdana" pitchFamily="34" charset="0"/>
                <a:cs typeface="Verdana" pitchFamily="34" charset="0"/>
              </a:rPr>
              <a:t>Выдающихся Вам результатов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200" dirty="0">
                <a:solidFill>
                  <a:srgbClr val="005696"/>
                </a:solidFill>
                <a:ea typeface="Verdana" pitchFamily="34" charset="0"/>
                <a:cs typeface="Verdana" pitchFamily="34" charset="0"/>
              </a:rPr>
              <a:t>в работе с проектами!</a:t>
            </a:r>
          </a:p>
        </p:txBody>
      </p:sp>
    </p:spTree>
    <p:extLst>
      <p:ext uri="{BB962C8B-B14F-4D97-AF65-F5344CB8AC3E}">
        <p14:creationId xmlns:p14="http://schemas.microsoft.com/office/powerpoint/2010/main" val="608985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845" y="33412"/>
            <a:ext cx="5810799" cy="594122"/>
          </a:xfrm>
        </p:spPr>
        <p:txBody>
          <a:bodyPr/>
          <a:lstStyle/>
          <a:p>
            <a:r>
              <a:rPr lang="ru-RU" sz="2000" dirty="0"/>
              <a:t>Наши заказчики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7459" y="4131287"/>
            <a:ext cx="1252821" cy="7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Рисунок 4" descr="clients-geo-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071684"/>
            <a:ext cx="4165746" cy="164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3" y="1421173"/>
            <a:ext cx="1584353" cy="59339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63" y="1391499"/>
            <a:ext cx="798005" cy="91905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78126"/>
            <a:ext cx="1245334" cy="279127"/>
          </a:xfrm>
          <a:prstGeom prst="rect">
            <a:avLst/>
          </a:prstGeom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9739" y="770095"/>
            <a:ext cx="839702" cy="96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036" y="869802"/>
            <a:ext cx="1551228" cy="26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Google Shape;65;p15"/>
          <p:cNvPicPr preferRelativeResize="0"/>
          <p:nvPr/>
        </p:nvPicPr>
        <p:blipFill rotWithShape="1">
          <a:blip r:embed="rId10">
            <a:alphaModFix/>
          </a:blip>
          <a:srcRect l="19825" t="16337" r="19491" b="23352"/>
          <a:stretch/>
        </p:blipFill>
        <p:spPr>
          <a:xfrm>
            <a:off x="6699351" y="3573445"/>
            <a:ext cx="695960" cy="691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54" y="3041891"/>
            <a:ext cx="620324" cy="56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9622"/>
            <a:ext cx="1051107" cy="397931"/>
          </a:xfrm>
          <a:prstGeom prst="rect">
            <a:avLst/>
          </a:prstGeom>
        </p:spPr>
      </p:pic>
      <p:pic>
        <p:nvPicPr>
          <p:cNvPr id="106" name="Picture 2" descr="В «Объединенной Строительной Компании 1520»  завершен проект по внедрению системы «1С:PM Управление проектами. Модуль для 1С:ERP»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61335" y="2128462"/>
            <a:ext cx="830466" cy="625547"/>
          </a:xfrm>
          <a:prstGeom prst="rect">
            <a:avLst/>
          </a:prstGeom>
          <a:noFill/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2160" y="4348530"/>
            <a:ext cx="806963" cy="5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43" descr="«НОВАТЭК НТЦ» 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23" y="3731659"/>
            <a:ext cx="1094843" cy="8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1" y="4486980"/>
            <a:ext cx="2484940" cy="419476"/>
          </a:xfrm>
          <a:prstGeom prst="rect">
            <a:avLst/>
          </a:prstGeom>
        </p:spPr>
      </p:pic>
      <p:pic>
        <p:nvPicPr>
          <p:cNvPr id="110" name="Picture 45" descr="Управляющая компания «Талан»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88" y="1347614"/>
            <a:ext cx="987568" cy="6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0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9" y="741228"/>
            <a:ext cx="2839951" cy="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30" name="Picture 5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87355"/>
            <a:ext cx="1450130" cy="42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32" name="Picture 5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6" y="2352615"/>
            <a:ext cx="1519229" cy="47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C:\Users\k.ustyantseva\Desktop\ERP-форум\log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87" y="1347614"/>
            <a:ext cx="619073" cy="6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50099" y="2813528"/>
            <a:ext cx="1373106" cy="4267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" y="3237262"/>
            <a:ext cx="1177076" cy="5381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84" y="3541593"/>
            <a:ext cx="1254221" cy="27136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E490A29-3A50-4D36-89E0-AC8C37FB9BD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39644" y="3775423"/>
            <a:ext cx="1610479" cy="644191"/>
          </a:xfrm>
          <a:prstGeom prst="rect">
            <a:avLst/>
          </a:prstGeom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4" b="28908"/>
          <a:stretch/>
        </p:blipFill>
        <p:spPr bwMode="auto">
          <a:xfrm>
            <a:off x="68965" y="1498540"/>
            <a:ext cx="1497810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36" y="4384746"/>
            <a:ext cx="805653" cy="427692"/>
          </a:xfrm>
          <a:prstGeom prst="rect">
            <a:avLst/>
          </a:prstGeom>
        </p:spPr>
      </p:pic>
      <p:sp>
        <p:nvSpPr>
          <p:cNvPr id="3" name="PB"/>
          <p:cNvSpPr/>
          <p:nvPr/>
        </p:nvSpPr>
        <p:spPr bwMode="auto">
          <a:xfrm>
            <a:off x="0" y="5016500"/>
            <a:ext cx="1016000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2175669"/>
            <a:ext cx="9108504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/>
            <a:r>
              <a:rPr lang="ru-RU" sz="3600" b="0" kern="0" dirty="0">
                <a:solidFill>
                  <a:srgbClr val="005696"/>
                </a:solidFill>
              </a:rPr>
              <a:t>Целевое и проектное управление</a:t>
            </a:r>
          </a:p>
        </p:txBody>
      </p:sp>
      <p:sp>
        <p:nvSpPr>
          <p:cNvPr id="2" name="PB"/>
          <p:cNvSpPr/>
          <p:nvPr/>
        </p:nvSpPr>
        <p:spPr bwMode="auto">
          <a:xfrm>
            <a:off x="0" y="5016500"/>
            <a:ext cx="1354667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54" y="48280"/>
            <a:ext cx="5857089" cy="594122"/>
          </a:xfrm>
        </p:spPr>
        <p:txBody>
          <a:bodyPr/>
          <a:lstStyle/>
          <a:p>
            <a:r>
              <a:rPr lang="ru-RU" sz="2000" dirty="0"/>
              <a:t>Лучшие примеры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66" y="1188782"/>
            <a:ext cx="6233646" cy="324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060" y="4418828"/>
            <a:ext cx="2226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>
                <a:solidFill>
                  <a:srgbClr val="006699"/>
                </a:solidFill>
              </a:rPr>
              <a:t>к/ф «Укрощение огня», 1972 г.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4697" r="5200" b="4849"/>
          <a:stretch/>
        </p:blipFill>
        <p:spPr bwMode="auto">
          <a:xfrm>
            <a:off x="164892" y="816963"/>
            <a:ext cx="1896256" cy="265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3" r="12478"/>
          <a:stretch/>
        </p:blipFill>
        <p:spPr bwMode="auto">
          <a:xfrm>
            <a:off x="1382519" y="3267856"/>
            <a:ext cx="1233264" cy="163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B"/>
          <p:cNvSpPr/>
          <p:nvPr/>
        </p:nvSpPr>
        <p:spPr bwMode="auto">
          <a:xfrm>
            <a:off x="0" y="5016500"/>
            <a:ext cx="1693333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76" y="61159"/>
            <a:ext cx="5869968" cy="594122"/>
          </a:xfrm>
        </p:spPr>
        <p:txBody>
          <a:bodyPr/>
          <a:lstStyle/>
          <a:p>
            <a:r>
              <a:rPr lang="ru-RU" sz="2000" dirty="0"/>
              <a:t>Проектная деятельность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52" y="3581174"/>
            <a:ext cx="2001336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0" y="1097903"/>
            <a:ext cx="1974416" cy="155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7544"/>
            <a:ext cx="1959521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 descr="Завод в шахте. Векторный рисунок Иллюстрация вектора - иллюстрации  насчитывающей экологичность, изолировано: 17875498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18" y="1097903"/>
            <a:ext cx="1533893" cy="15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/>
          <a:stretch/>
        </p:blipFill>
        <p:spPr bwMode="auto">
          <a:xfrm>
            <a:off x="7219784" y="3579593"/>
            <a:ext cx="1924215" cy="13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V:\БЕ_Центр\Отдел продвижения\УстьянцеваКС\Открытки\День проектировщика\image-of-engineering-objects-on-workplace-top-view-construction-concept-engineering-tools-vintage-tone-retro-filter-effect-soft-focus-selective-foc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75" y="3589529"/>
            <a:ext cx="1997708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6"/>
          <a:stretch/>
        </p:blipFill>
        <p:spPr bwMode="auto">
          <a:xfrm>
            <a:off x="3511602" y="3581174"/>
            <a:ext cx="1959519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AE34B6C-7785-DA9D-C28E-5CC49A7CF7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7097" y="1097903"/>
            <a:ext cx="1785510" cy="16596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44063" y="873360"/>
            <a:ext cx="1288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Содержание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0679" y="2635724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Сроки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3707" y="2635723"/>
            <a:ext cx="889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Бюджет</a:t>
            </a:r>
          </a:p>
        </p:txBody>
      </p:sp>
      <p:pic>
        <p:nvPicPr>
          <p:cNvPr id="7171" name="Picture 3" descr="D:\!Презентационные материалы ITLand\Логотипы ITLand\PNG корректные\Logo ITLand ful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40" y="1175336"/>
            <a:ext cx="1897548" cy="202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B"/>
          <p:cNvSpPr/>
          <p:nvPr/>
        </p:nvSpPr>
        <p:spPr bwMode="auto">
          <a:xfrm>
            <a:off x="0" y="5016500"/>
            <a:ext cx="2032000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EA5D0A-19CB-5AEB-F916-403C91B5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434" y="48280"/>
            <a:ext cx="5844210" cy="594122"/>
          </a:xfrm>
        </p:spPr>
        <p:txBody>
          <a:bodyPr/>
          <a:lstStyle/>
          <a:p>
            <a:r>
              <a:rPr lang="ru-RU" sz="2000" dirty="0"/>
              <a:t>Линейка решений</a:t>
            </a:r>
            <a:br>
              <a:rPr lang="ru-RU" sz="2000" dirty="0"/>
            </a:br>
            <a:r>
              <a:rPr lang="ru-RU" sz="2000" dirty="0"/>
              <a:t>«1С:</a:t>
            </a:r>
            <a:r>
              <a:rPr lang="en-US" sz="2000" dirty="0"/>
              <a:t>PM </a:t>
            </a:r>
            <a:r>
              <a:rPr lang="ru-RU" sz="2000" dirty="0"/>
              <a:t>Управление проектами»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830" y="3493761"/>
            <a:ext cx="4335170" cy="1114075"/>
          </a:xfrm>
          <a:prstGeom prst="rect">
            <a:avLst/>
          </a:prstGeom>
          <a:solidFill>
            <a:srgbClr val="CCECFF"/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800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4811" y="771550"/>
            <a:ext cx="5367869" cy="1160235"/>
          </a:xfrm>
          <a:prstGeom prst="rect">
            <a:avLst/>
          </a:prstGeom>
          <a:solidFill>
            <a:srgbClr val="CCECFF"/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800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6729" y="1625437"/>
            <a:ext cx="5346421" cy="295830"/>
          </a:xfrm>
          <a:prstGeom prst="rect">
            <a:avLst/>
          </a:prstGeom>
          <a:solidFill>
            <a:srgbClr val="CCECFF"/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корпораций и холдингов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4540" y="2149863"/>
            <a:ext cx="7503522" cy="1084085"/>
          </a:xfrm>
          <a:prstGeom prst="rect">
            <a:avLst/>
          </a:prstGeom>
          <a:solidFill>
            <a:srgbClr val="CCECFF"/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800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Заголовок 3">
            <a:extLst>
              <a:ext uri="{FF2B5EF4-FFF2-40B4-BE49-F238E27FC236}">
                <a16:creationId xmlns="" xmlns:a16="http://schemas.microsoft.com/office/drawing/2014/main" id="{894AD209-D716-48E6-94C0-F388BD3821FE}"/>
              </a:ext>
            </a:extLst>
          </p:cNvPr>
          <p:cNvSpPr txBox="1">
            <a:spLocks/>
          </p:cNvSpPr>
          <p:nvPr/>
        </p:nvSpPr>
        <p:spPr bwMode="auto">
          <a:xfrm>
            <a:off x="2342164" y="2240483"/>
            <a:ext cx="5830236" cy="6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l"/>
            <a:r>
              <a:rPr lang="ru-RU" sz="1600" kern="0" dirty="0">
                <a:solidFill>
                  <a:srgbClr val="006699"/>
                </a:solidFill>
              </a:rPr>
              <a:t>«1С:</a:t>
            </a:r>
            <a:r>
              <a:rPr lang="en-US" sz="1600" kern="0" dirty="0">
                <a:solidFill>
                  <a:srgbClr val="006699"/>
                </a:solidFill>
              </a:rPr>
              <a:t>ERP+PM </a:t>
            </a:r>
            <a:r>
              <a:rPr lang="ru-RU" sz="1600" kern="0" dirty="0">
                <a:solidFill>
                  <a:srgbClr val="006699"/>
                </a:solidFill>
              </a:rPr>
              <a:t>Управление проектной организацией 2»</a:t>
            </a:r>
            <a:br>
              <a:rPr lang="ru-RU" sz="1600" kern="0" dirty="0">
                <a:solidFill>
                  <a:srgbClr val="006699"/>
                </a:solidFill>
              </a:rPr>
            </a:br>
            <a:r>
              <a:rPr lang="ru-RU" sz="1600" kern="0" dirty="0">
                <a:solidFill>
                  <a:srgbClr val="006699"/>
                </a:solidFill>
              </a:rPr>
              <a:t>«1C:PM Управление проектами. Модуль для 1С:ERP»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6DD0784-3952-4DE0-BECB-D0C9A0831C44}"/>
              </a:ext>
            </a:extLst>
          </p:cNvPr>
          <p:cNvSpPr/>
          <p:nvPr/>
        </p:nvSpPr>
        <p:spPr>
          <a:xfrm>
            <a:off x="1982544" y="2905517"/>
            <a:ext cx="6296915" cy="295830"/>
          </a:xfrm>
          <a:prstGeom prst="rect">
            <a:avLst/>
          </a:prstGeom>
          <a:solidFill>
            <a:srgbClr val="CCECFF"/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средних и крупных организаций, в т.ч. выполняющих ГОЗ</a:t>
            </a:r>
          </a:p>
        </p:txBody>
      </p:sp>
      <p:sp>
        <p:nvSpPr>
          <p:cNvPr id="11" name="Заголовок 3">
            <a:extLst>
              <a:ext uri="{FF2B5EF4-FFF2-40B4-BE49-F238E27FC236}">
                <a16:creationId xmlns="" xmlns:a16="http://schemas.microsoft.com/office/drawing/2014/main" id="{E842F3D6-3622-4B85-B911-C23ACE24721C}"/>
              </a:ext>
            </a:extLst>
          </p:cNvPr>
          <p:cNvSpPr txBox="1">
            <a:spLocks/>
          </p:cNvSpPr>
          <p:nvPr/>
        </p:nvSpPr>
        <p:spPr bwMode="auto">
          <a:xfrm>
            <a:off x="971600" y="3640221"/>
            <a:ext cx="3528392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ru-RU" sz="1600" kern="0" dirty="0">
                <a:solidFill>
                  <a:srgbClr val="006699"/>
                </a:solidFill>
              </a:rPr>
              <a:t>«1С:УНФ+</a:t>
            </a:r>
            <a:r>
              <a:rPr lang="en-US" sz="1600" kern="0" dirty="0">
                <a:solidFill>
                  <a:srgbClr val="006699"/>
                </a:solidFill>
              </a:rPr>
              <a:t>PM </a:t>
            </a:r>
            <a:r>
              <a:rPr lang="ru-RU" sz="1600" kern="0" dirty="0">
                <a:solidFill>
                  <a:srgbClr val="006699"/>
                </a:solidFill>
              </a:rPr>
              <a:t>Управление проектной фирмой»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2EC6546-6066-4973-BD31-30692E75A8A8}"/>
              </a:ext>
            </a:extLst>
          </p:cNvPr>
          <p:cNvSpPr/>
          <p:nvPr/>
        </p:nvSpPr>
        <p:spPr>
          <a:xfrm>
            <a:off x="1259632" y="4232888"/>
            <a:ext cx="2905770" cy="295830"/>
          </a:xfrm>
          <a:prstGeom prst="rect">
            <a:avLst/>
          </a:prstGeom>
          <a:solidFill>
            <a:srgbClr val="CCECFF"/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малых предприятий</a:t>
            </a:r>
          </a:p>
        </p:txBody>
      </p:sp>
      <p:sp>
        <p:nvSpPr>
          <p:cNvPr id="13" name="Заголовок 3">
            <a:extLst>
              <a:ext uri="{FF2B5EF4-FFF2-40B4-BE49-F238E27FC236}">
                <a16:creationId xmlns="" xmlns:a16="http://schemas.microsoft.com/office/drawing/2014/main" id="{449C3C02-9C09-4FEC-B202-E37988C539D8}"/>
              </a:ext>
            </a:extLst>
          </p:cNvPr>
          <p:cNvSpPr txBox="1">
            <a:spLocks/>
          </p:cNvSpPr>
          <p:nvPr/>
        </p:nvSpPr>
        <p:spPr bwMode="auto">
          <a:xfrm>
            <a:off x="2702430" y="828219"/>
            <a:ext cx="4237676" cy="36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600" kern="0" dirty="0">
                <a:solidFill>
                  <a:srgbClr val="006699"/>
                </a:solidFill>
              </a:rPr>
              <a:t>«1С:</a:t>
            </a:r>
            <a:r>
              <a:rPr lang="en-US" sz="1600" kern="0" dirty="0">
                <a:solidFill>
                  <a:srgbClr val="006699"/>
                </a:solidFill>
              </a:rPr>
              <a:t>PM </a:t>
            </a:r>
            <a:r>
              <a:rPr lang="ru-RU" sz="1600" kern="0" dirty="0">
                <a:solidFill>
                  <a:srgbClr val="006699"/>
                </a:solidFill>
              </a:rPr>
              <a:t>Управление проектами КОРП»</a:t>
            </a:r>
            <a:endParaRPr lang="ru-RU" sz="1800" b="0" kern="0" dirty="0">
              <a:solidFill>
                <a:srgbClr val="006699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7DD3400-6578-4EA2-95D7-F2F4C6420A29}"/>
              </a:ext>
            </a:extLst>
          </p:cNvPr>
          <p:cNvSpPr/>
          <p:nvPr/>
        </p:nvSpPr>
        <p:spPr>
          <a:xfrm>
            <a:off x="4677635" y="3490116"/>
            <a:ext cx="4335170" cy="1114075"/>
          </a:xfrm>
          <a:prstGeom prst="rect">
            <a:avLst/>
          </a:prstGeom>
          <a:solidFill>
            <a:srgbClr val="CCECFF"/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800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Заголовок 3">
            <a:extLst>
              <a:ext uri="{FF2B5EF4-FFF2-40B4-BE49-F238E27FC236}">
                <a16:creationId xmlns="" xmlns:a16="http://schemas.microsoft.com/office/drawing/2014/main" id="{E755C59C-247E-4B6F-87FB-E6AFF0BA5AAE}"/>
              </a:ext>
            </a:extLst>
          </p:cNvPr>
          <p:cNvSpPr txBox="1">
            <a:spLocks/>
          </p:cNvSpPr>
          <p:nvPr/>
        </p:nvSpPr>
        <p:spPr bwMode="auto">
          <a:xfrm>
            <a:off x="5412405" y="3636576"/>
            <a:ext cx="3528392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ru-RU" sz="1600" kern="0" dirty="0">
                <a:solidFill>
                  <a:srgbClr val="006699"/>
                </a:solidFill>
              </a:rPr>
              <a:t>«1С:</a:t>
            </a:r>
            <a:r>
              <a:rPr lang="en-US" sz="1600" kern="0" dirty="0">
                <a:solidFill>
                  <a:srgbClr val="006699"/>
                </a:solidFill>
              </a:rPr>
              <a:t>PM </a:t>
            </a:r>
            <a:r>
              <a:rPr lang="ru-RU" sz="1600" kern="0" dirty="0">
                <a:solidFill>
                  <a:srgbClr val="006699"/>
                </a:solidFill>
              </a:rPr>
              <a:t>Управление проектами ПРОФ»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174F29-AD4A-4961-9A1A-3E0F11C28210}"/>
              </a:ext>
            </a:extLst>
          </p:cNvPr>
          <p:cNvSpPr/>
          <p:nvPr/>
        </p:nvSpPr>
        <p:spPr>
          <a:xfrm>
            <a:off x="5491691" y="4229243"/>
            <a:ext cx="3510138" cy="295830"/>
          </a:xfrm>
          <a:prstGeom prst="rect">
            <a:avLst/>
          </a:prstGeom>
          <a:solidFill>
            <a:srgbClr val="CCECFF"/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МСП и проектных подразделений</a:t>
            </a:r>
          </a:p>
        </p:txBody>
      </p:sp>
      <p:pic>
        <p:nvPicPr>
          <p:cNvPr id="17" name="Picture 2" descr="D:\!Презентационные материалы ITLand\Логотипы ITLand\PNG корректные\1C 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44" y="1059582"/>
            <a:ext cx="736462" cy="6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!Презентационные материалы ITLand\Логотипы ITLand\PNG корректные\ERP+P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43" y="2306137"/>
            <a:ext cx="735886" cy="77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k.ustyantseva\Desktop\1C P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00" y="3698270"/>
            <a:ext cx="770164" cy="68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k.ustyantseva\Desktop\Рисунок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31"/>
            <a:ext cx="936104" cy="93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3">
            <a:extLst>
              <a:ext uri="{FF2B5EF4-FFF2-40B4-BE49-F238E27FC236}">
                <a16:creationId xmlns="" xmlns:a16="http://schemas.microsoft.com/office/drawing/2014/main" id="{449C3C02-9C09-4FEC-B202-E37988C539D8}"/>
              </a:ext>
            </a:extLst>
          </p:cNvPr>
          <p:cNvSpPr txBox="1">
            <a:spLocks/>
          </p:cNvSpPr>
          <p:nvPr/>
        </p:nvSpPr>
        <p:spPr bwMode="auto">
          <a:xfrm>
            <a:off x="2704020" y="1204288"/>
            <a:ext cx="4237676" cy="42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600" kern="0" dirty="0">
                <a:solidFill>
                  <a:srgbClr val="006699"/>
                </a:solidFill>
              </a:rPr>
              <a:t>«1C:PM Управление проектами. Модуль для 1С:ERP» - для </a:t>
            </a:r>
            <a:r>
              <a:rPr lang="en-US" sz="1600" kern="0" dirty="0">
                <a:solidFill>
                  <a:srgbClr val="006699"/>
                </a:solidFill>
              </a:rPr>
              <a:t>ERP.</a:t>
            </a:r>
            <a:r>
              <a:rPr lang="ru-RU" sz="1600" kern="0" dirty="0">
                <a:solidFill>
                  <a:srgbClr val="006699"/>
                </a:solidFill>
              </a:rPr>
              <a:t>УХ/Корпорации</a:t>
            </a:r>
            <a:endParaRPr lang="ru-RU" sz="1800" b="0" kern="0" dirty="0">
              <a:solidFill>
                <a:srgbClr val="006699"/>
              </a:solidFill>
            </a:endParaRPr>
          </a:p>
        </p:txBody>
      </p:sp>
      <p:pic>
        <p:nvPicPr>
          <p:cNvPr id="22" name="Picture 3" descr="C:\Users\k.ustyantseva\Desktop\Верстки\Орел\Безымянный-1_ImgID1.png">
            <a:extLst>
              <a:ext uri="{FF2B5EF4-FFF2-40B4-BE49-F238E27FC236}">
                <a16:creationId xmlns="" xmlns:a16="http://schemas.microsoft.com/office/drawing/2014/main" id="{595EBDAD-327B-D818-3E19-9D8EE9BFB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12" y="1527638"/>
            <a:ext cx="360048" cy="3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25051EB-A475-26E3-5BEF-375EF79DD4D7}"/>
              </a:ext>
            </a:extLst>
          </p:cNvPr>
          <p:cNvSpPr txBox="1"/>
          <p:nvPr/>
        </p:nvSpPr>
        <p:spPr>
          <a:xfrm>
            <a:off x="7783460" y="1559576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800" b="1" i="1" dirty="0">
                <a:solidFill>
                  <a:srgbClr val="005696"/>
                </a:solidFill>
              </a:rPr>
              <a:t>Включены в реестр</a:t>
            </a:r>
          </a:p>
          <a:p>
            <a:pPr>
              <a:spcBef>
                <a:spcPts val="0"/>
              </a:spcBef>
            </a:pPr>
            <a:r>
              <a:rPr lang="ru-RU" sz="800" b="1" i="1" dirty="0">
                <a:solidFill>
                  <a:srgbClr val="005696"/>
                </a:solidFill>
              </a:rPr>
              <a:t>российского ПО</a:t>
            </a:r>
          </a:p>
        </p:txBody>
      </p:sp>
      <p:sp>
        <p:nvSpPr>
          <p:cNvPr id="3" name="PB"/>
          <p:cNvSpPr/>
          <p:nvPr/>
        </p:nvSpPr>
        <p:spPr bwMode="auto">
          <a:xfrm>
            <a:off x="0" y="5016500"/>
            <a:ext cx="2370667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2825806" y="1858833"/>
            <a:ext cx="3492388" cy="2009061"/>
          </a:xfrm>
          <a:prstGeom prst="roundRect">
            <a:avLst/>
          </a:prstGeom>
          <a:solidFill>
            <a:srgbClr val="005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Проекты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bg1"/>
                </a:solidFill>
              </a:rPr>
              <a:t>     Сроки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         Суммы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bg1"/>
                </a:solidFill>
              </a:rPr>
              <a:t>               Объемы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                   Лимиты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rPr>
              <a:t> часов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baseline="0" dirty="0">
                <a:solidFill>
                  <a:schemeClr val="bg1"/>
                </a:solidFill>
              </a:rPr>
              <a:t>                         Факт</a:t>
            </a:r>
            <a:r>
              <a:rPr lang="ru-RU" sz="1600" b="1" dirty="0">
                <a:solidFill>
                  <a:schemeClr val="bg1"/>
                </a:solidFill>
              </a:rPr>
              <a:t> часов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                             %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rPr>
              <a:t> готовности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433" y="789256"/>
            <a:ext cx="1103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000" i="1" dirty="0">
                <a:solidFill>
                  <a:srgbClr val="006699"/>
                </a:solidFill>
              </a:rPr>
              <a:t>Руководитель </a:t>
            </a:r>
          </a:p>
          <a:p>
            <a:pPr>
              <a:spcBef>
                <a:spcPts val="0"/>
              </a:spcBef>
            </a:pPr>
            <a:r>
              <a:rPr lang="ru-RU" sz="1000" i="1" dirty="0">
                <a:solidFill>
                  <a:srgbClr val="006699"/>
                </a:solidFill>
              </a:rPr>
              <a:t>структурного </a:t>
            </a:r>
          </a:p>
          <a:p>
            <a:pPr>
              <a:spcBef>
                <a:spcPts val="0"/>
              </a:spcBef>
            </a:pPr>
            <a:r>
              <a:rPr lang="ru-RU" sz="1000" i="1" dirty="0">
                <a:solidFill>
                  <a:srgbClr val="006699"/>
                </a:solidFill>
              </a:rPr>
              <a:t>подразделения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9542"/>
            <a:ext cx="595588" cy="6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4192" y="997446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000" i="1" dirty="0">
                <a:solidFill>
                  <a:srgbClr val="006699"/>
                </a:solidFill>
              </a:rPr>
              <a:t>Руководитель </a:t>
            </a:r>
          </a:p>
          <a:p>
            <a:pPr>
              <a:spcBef>
                <a:spcPts val="0"/>
              </a:spcBef>
            </a:pPr>
            <a:r>
              <a:rPr lang="ru-RU" sz="1000" i="1" dirty="0">
                <a:solidFill>
                  <a:srgbClr val="006699"/>
                </a:solidFill>
              </a:rPr>
              <a:t>проектного офиса</a:t>
            </a:r>
          </a:p>
        </p:txBody>
      </p:sp>
      <p:pic>
        <p:nvPicPr>
          <p:cNvPr id="9" name="Picture 2" descr="V:\БЕ_Центр\Отдел продвижения\УстьянцеваКС\Иконки\мужик крас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3" y="843558"/>
            <a:ext cx="60005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0219" y="2593816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000" i="1" dirty="0">
                <a:solidFill>
                  <a:srgbClr val="006699"/>
                </a:solidFill>
              </a:rPr>
              <a:t>Руководитель проекта / </a:t>
            </a:r>
          </a:p>
          <a:p>
            <a:pPr>
              <a:spcBef>
                <a:spcPts val="0"/>
              </a:spcBef>
            </a:pPr>
            <a:r>
              <a:rPr lang="ru-RU" sz="1000" i="1" dirty="0">
                <a:solidFill>
                  <a:srgbClr val="006699"/>
                </a:solidFill>
              </a:rPr>
              <a:t>Главный инженер</a:t>
            </a:r>
          </a:p>
          <a:p>
            <a:pPr>
              <a:spcBef>
                <a:spcPts val="0"/>
              </a:spcBef>
            </a:pPr>
            <a:r>
              <a:rPr lang="ru-RU" sz="1000" i="1" dirty="0">
                <a:solidFill>
                  <a:srgbClr val="006699"/>
                </a:solidFill>
              </a:rPr>
              <a:t>проекта</a:t>
            </a:r>
          </a:p>
        </p:txBody>
      </p:sp>
      <p:pic>
        <p:nvPicPr>
          <p:cNvPr id="11" name="Picture 2" descr="C:\Users\k.ustyantseva\Desktop\мужик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0" y="2488085"/>
            <a:ext cx="60005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43161" y="4542388"/>
            <a:ext cx="10967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100" i="1" dirty="0">
                <a:solidFill>
                  <a:srgbClr val="006699"/>
                </a:solidFill>
              </a:rPr>
              <a:t>Исполнитель</a:t>
            </a:r>
          </a:p>
        </p:txBody>
      </p:sp>
      <p:pic>
        <p:nvPicPr>
          <p:cNvPr id="13" name="Picture 2" descr="V:\БЕ_Центр\Отдел продвижения\УстьянцеваКС\Иконки\мужик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27806"/>
            <a:ext cx="60005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68344" y="2445851"/>
            <a:ext cx="121539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100" i="1" dirty="0">
                <a:solidFill>
                  <a:srgbClr val="006699"/>
                </a:solidFill>
              </a:rPr>
              <a:t>Финансово-</a:t>
            </a:r>
          </a:p>
          <a:p>
            <a:pPr>
              <a:spcBef>
                <a:spcPts val="0"/>
              </a:spcBef>
            </a:pPr>
            <a:r>
              <a:rPr lang="ru-RU" sz="1100" i="1" dirty="0">
                <a:solidFill>
                  <a:srgbClr val="006699"/>
                </a:solidFill>
              </a:rPr>
              <a:t>экономический </a:t>
            </a:r>
          </a:p>
          <a:p>
            <a:pPr>
              <a:spcBef>
                <a:spcPts val="0"/>
              </a:spcBef>
            </a:pPr>
            <a:r>
              <a:rPr lang="ru-RU" sz="1100" i="1" dirty="0">
                <a:solidFill>
                  <a:srgbClr val="006699"/>
                </a:solidFill>
              </a:rPr>
              <a:t>отдел</a:t>
            </a:r>
          </a:p>
        </p:txBody>
      </p:sp>
      <p:sp>
        <p:nvSpPr>
          <p:cNvPr id="15" name="Стрелка: вверх-вниз 3">
            <a:extLst>
              <a:ext uri="{FF2B5EF4-FFF2-40B4-BE49-F238E27FC236}">
                <a16:creationId xmlns="" xmlns:a16="http://schemas.microsoft.com/office/drawing/2014/main" id="{6368D59E-D87F-4CD2-8F10-0E4CAA002F72}"/>
              </a:ext>
            </a:extLst>
          </p:cNvPr>
          <p:cNvSpPr/>
          <p:nvPr/>
        </p:nvSpPr>
        <p:spPr bwMode="auto">
          <a:xfrm>
            <a:off x="4409982" y="1407217"/>
            <a:ext cx="306034" cy="372445"/>
          </a:xfrm>
          <a:prstGeom prst="upDownArrow">
            <a:avLst>
              <a:gd name="adj1" fmla="val 40040"/>
              <a:gd name="adj2" fmla="val 40040"/>
            </a:avLst>
          </a:prstGeom>
          <a:solidFill>
            <a:srgbClr val="006699"/>
          </a:solidFill>
          <a:ln w="9525" cap="flat" cmpd="sng" algn="ctr">
            <a:solidFill>
              <a:srgbClr val="005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: вверх-вниз 24">
            <a:extLst>
              <a:ext uri="{FF2B5EF4-FFF2-40B4-BE49-F238E27FC236}">
                <a16:creationId xmlns="" xmlns:a16="http://schemas.microsoft.com/office/drawing/2014/main" id="{7D323DAC-CA77-4789-B77F-22F279FFC3EE}"/>
              </a:ext>
            </a:extLst>
          </p:cNvPr>
          <p:cNvSpPr/>
          <p:nvPr/>
        </p:nvSpPr>
        <p:spPr bwMode="auto">
          <a:xfrm>
            <a:off x="4410563" y="4046763"/>
            <a:ext cx="306034" cy="372445"/>
          </a:xfrm>
          <a:prstGeom prst="upDownArrow">
            <a:avLst>
              <a:gd name="adj1" fmla="val 40040"/>
              <a:gd name="adj2" fmla="val 40040"/>
            </a:avLst>
          </a:prstGeom>
          <a:solidFill>
            <a:srgbClr val="006699"/>
          </a:solidFill>
          <a:ln w="9525" cap="flat" cmpd="sng" algn="ctr">
            <a:solidFill>
              <a:srgbClr val="005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: вверх-вниз 25">
            <a:extLst>
              <a:ext uri="{FF2B5EF4-FFF2-40B4-BE49-F238E27FC236}">
                <a16:creationId xmlns="" xmlns:a16="http://schemas.microsoft.com/office/drawing/2014/main" id="{220B7B25-720A-41A0-8194-E65E44F80155}"/>
              </a:ext>
            </a:extLst>
          </p:cNvPr>
          <p:cNvSpPr/>
          <p:nvPr/>
        </p:nvSpPr>
        <p:spPr bwMode="auto">
          <a:xfrm rot="16200000">
            <a:off x="2358118" y="2774177"/>
            <a:ext cx="306034" cy="372445"/>
          </a:xfrm>
          <a:prstGeom prst="upDownArrow">
            <a:avLst>
              <a:gd name="adj1" fmla="val 40040"/>
              <a:gd name="adj2" fmla="val 40040"/>
            </a:avLst>
          </a:prstGeom>
          <a:solidFill>
            <a:srgbClr val="006699"/>
          </a:solidFill>
          <a:ln w="9525" cap="flat" cmpd="sng" algn="ctr">
            <a:solidFill>
              <a:srgbClr val="005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: вверх-вниз 26">
            <a:extLst>
              <a:ext uri="{FF2B5EF4-FFF2-40B4-BE49-F238E27FC236}">
                <a16:creationId xmlns="" xmlns:a16="http://schemas.microsoft.com/office/drawing/2014/main" id="{8BBC05D9-8D0B-4C41-AC68-4DD25CCB3CD3}"/>
              </a:ext>
            </a:extLst>
          </p:cNvPr>
          <p:cNvSpPr/>
          <p:nvPr/>
        </p:nvSpPr>
        <p:spPr bwMode="auto">
          <a:xfrm rot="16200000">
            <a:off x="6543001" y="2775996"/>
            <a:ext cx="306034" cy="372445"/>
          </a:xfrm>
          <a:prstGeom prst="upDownArrow">
            <a:avLst>
              <a:gd name="adj1" fmla="val 40040"/>
              <a:gd name="adj2" fmla="val 40040"/>
            </a:avLst>
          </a:prstGeom>
          <a:solidFill>
            <a:srgbClr val="006699"/>
          </a:solidFill>
          <a:ln w="9525" cap="flat" cmpd="sng" algn="ctr">
            <a:solidFill>
              <a:srgbClr val="005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трелка: вверх-вниз 27">
            <a:extLst>
              <a:ext uri="{FF2B5EF4-FFF2-40B4-BE49-F238E27FC236}">
                <a16:creationId xmlns="" xmlns:a16="http://schemas.microsoft.com/office/drawing/2014/main" id="{76E03548-66B0-4F70-8616-6E78E37F2871}"/>
              </a:ext>
            </a:extLst>
          </p:cNvPr>
          <p:cNvSpPr/>
          <p:nvPr/>
        </p:nvSpPr>
        <p:spPr bwMode="auto">
          <a:xfrm rot="19038407">
            <a:off x="2408434" y="1423835"/>
            <a:ext cx="306034" cy="372445"/>
          </a:xfrm>
          <a:prstGeom prst="upDownArrow">
            <a:avLst>
              <a:gd name="adj1" fmla="val 40040"/>
              <a:gd name="adj2" fmla="val 40040"/>
            </a:avLst>
          </a:prstGeom>
          <a:solidFill>
            <a:srgbClr val="006699"/>
          </a:solidFill>
          <a:ln w="9525" cap="flat" cmpd="sng" algn="ctr">
            <a:solidFill>
              <a:srgbClr val="005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652B55D-37F1-B91F-4745-C1751B3E3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71" y="4176862"/>
            <a:ext cx="615645" cy="664409"/>
          </a:xfrm>
          <a:prstGeom prst="rect">
            <a:avLst/>
          </a:prstGeom>
        </p:spPr>
      </p:pic>
      <p:sp>
        <p:nvSpPr>
          <p:cNvPr id="21" name="Заголовок 2"/>
          <p:cNvSpPr txBox="1">
            <a:spLocks/>
          </p:cNvSpPr>
          <p:nvPr/>
        </p:nvSpPr>
        <p:spPr bwMode="auto">
          <a:xfrm>
            <a:off x="1444192" y="51470"/>
            <a:ext cx="5842451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5pPr>
            <a:lvl6pPr marL="3429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6pPr>
            <a:lvl7pPr marL="6858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7pPr>
            <a:lvl8pPr marL="10287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8pPr>
            <a:lvl9pPr marL="1371600" algn="r" rtl="0" fontAlgn="base">
              <a:spcBef>
                <a:spcPct val="0"/>
              </a:spcBef>
              <a:spcAft>
                <a:spcPct val="0"/>
              </a:spcAft>
              <a:defRPr sz="255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ru-RU" sz="1600" kern="0" dirty="0"/>
              <a:t>Взаимодействие руководителей проектного офиса, проектов, руководителей структурных подразделений</a:t>
            </a:r>
          </a:p>
        </p:txBody>
      </p:sp>
      <p:sp>
        <p:nvSpPr>
          <p:cNvPr id="2" name="PB"/>
          <p:cNvSpPr/>
          <p:nvPr/>
        </p:nvSpPr>
        <p:spPr bwMode="auto">
          <a:xfrm>
            <a:off x="0" y="5016500"/>
            <a:ext cx="2709333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8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E5E586A-2C71-4AB1-B0F0-7B02E97F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51470"/>
            <a:ext cx="6156999" cy="594122"/>
          </a:xfrm>
        </p:spPr>
        <p:txBody>
          <a:bodyPr/>
          <a:lstStyle/>
          <a:p>
            <a:r>
              <a:rPr lang="ru-RU" sz="2000" dirty="0"/>
              <a:t>Проектно-ориентированные организации</a:t>
            </a:r>
          </a:p>
        </p:txBody>
      </p:sp>
      <p:pic>
        <p:nvPicPr>
          <p:cNvPr id="34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84" y="1851670"/>
            <a:ext cx="1620000" cy="1044591"/>
          </a:xfr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2" y="1851670"/>
            <a:ext cx="1620000" cy="10445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46" y="1851670"/>
            <a:ext cx="1620000" cy="104459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08" y="1851670"/>
            <a:ext cx="1620000" cy="104459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2" y="3438217"/>
            <a:ext cx="1620000" cy="104459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84" y="3438217"/>
            <a:ext cx="1620000" cy="104459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46" y="3438217"/>
            <a:ext cx="1620000" cy="104459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08" y="3438217"/>
            <a:ext cx="1620000" cy="104459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10E2021-CE76-4801-B0C1-AC4CD78B0540}"/>
              </a:ext>
            </a:extLst>
          </p:cNvPr>
          <p:cNvSpPr txBox="1"/>
          <p:nvPr/>
        </p:nvSpPr>
        <p:spPr>
          <a:xfrm>
            <a:off x="6624408" y="4518338"/>
            <a:ext cx="162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2468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Проектный офис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3B29639-0FE2-47A4-A197-F741EDD7FB1A}"/>
              </a:ext>
            </a:extLst>
          </p:cNvPr>
          <p:cNvSpPr txBox="1"/>
          <p:nvPr/>
        </p:nvSpPr>
        <p:spPr>
          <a:xfrm>
            <a:off x="4719546" y="4518338"/>
            <a:ext cx="162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2468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Медиа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32AE605-D517-48DD-B02F-C4AD412748E8}"/>
              </a:ext>
            </a:extLst>
          </p:cNvPr>
          <p:cNvSpPr txBox="1"/>
          <p:nvPr/>
        </p:nvSpPr>
        <p:spPr>
          <a:xfrm>
            <a:off x="2814684" y="4495910"/>
            <a:ext cx="162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2468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IT</a:t>
            </a:r>
            <a:r>
              <a:rPr lang="ru-RU" sz="1200" dirty="0">
                <a:solidFill>
                  <a:srgbClr val="02468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консалтинг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CFADE06-4614-4B1B-AEBF-C8892875E1E2}"/>
              </a:ext>
            </a:extLst>
          </p:cNvPr>
          <p:cNvSpPr txBox="1"/>
          <p:nvPr/>
        </p:nvSpPr>
        <p:spPr>
          <a:xfrm>
            <a:off x="909822" y="4495909"/>
            <a:ext cx="162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2468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Машиностроение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C98527D-9378-464F-AB2C-0A5BFC6226C3}"/>
              </a:ext>
            </a:extLst>
          </p:cNvPr>
          <p:cNvSpPr txBox="1"/>
          <p:nvPr/>
        </p:nvSpPr>
        <p:spPr>
          <a:xfrm>
            <a:off x="909822" y="2931791"/>
            <a:ext cx="162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2468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НИПИ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194B8F2-FDDC-46FD-A3A6-A1B0E536599C}"/>
              </a:ext>
            </a:extLst>
          </p:cNvPr>
          <p:cNvSpPr txBox="1"/>
          <p:nvPr/>
        </p:nvSpPr>
        <p:spPr>
          <a:xfrm>
            <a:off x="2812321" y="2931791"/>
            <a:ext cx="16223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2468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Инжиниринг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7CFA5A6-844D-482D-B46F-514AA214339D}"/>
              </a:ext>
            </a:extLst>
          </p:cNvPr>
          <p:cNvSpPr txBox="1"/>
          <p:nvPr/>
        </p:nvSpPr>
        <p:spPr>
          <a:xfrm>
            <a:off x="4689082" y="2931790"/>
            <a:ext cx="16504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2468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Инвестиции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4C918FE-B845-4221-8D02-E6EBA64B063D}"/>
              </a:ext>
            </a:extLst>
          </p:cNvPr>
          <p:cNvSpPr txBox="1"/>
          <p:nvPr/>
        </p:nvSpPr>
        <p:spPr>
          <a:xfrm>
            <a:off x="6628943" y="2931790"/>
            <a:ext cx="16154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2468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Девелопмент</a:t>
            </a:r>
          </a:p>
        </p:txBody>
      </p:sp>
      <p:sp>
        <p:nvSpPr>
          <p:cNvPr id="50" name="Заголовок 3"/>
          <p:cNvSpPr txBox="1">
            <a:spLocks/>
          </p:cNvSpPr>
          <p:nvPr/>
        </p:nvSpPr>
        <p:spPr>
          <a:xfrm>
            <a:off x="251520" y="844740"/>
            <a:ext cx="8568952" cy="1222954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ru-RU" sz="2200" kern="0" dirty="0">
                <a:solidFill>
                  <a:srgbClr val="005696"/>
                </a:solidFill>
              </a:rPr>
              <a:t>Отрасли, в которых используется </a:t>
            </a:r>
          </a:p>
          <a:p>
            <a:pPr algn="ctr">
              <a:lnSpc>
                <a:spcPts val="2000"/>
              </a:lnSpc>
              <a:spcBef>
                <a:spcPts val="0"/>
              </a:spcBef>
            </a:pPr>
            <a:r>
              <a:rPr lang="ru-RU" sz="2200" kern="0" dirty="0">
                <a:solidFill>
                  <a:srgbClr val="005696"/>
                </a:solidFill>
              </a:rPr>
              <a:t>линейка решений</a:t>
            </a:r>
            <a:br>
              <a:rPr lang="ru-RU" sz="2200" kern="0" dirty="0">
                <a:solidFill>
                  <a:srgbClr val="005696"/>
                </a:solidFill>
              </a:rPr>
            </a:br>
            <a:r>
              <a:rPr lang="ru-RU" sz="2200" kern="0" dirty="0">
                <a:solidFill>
                  <a:srgbClr val="EA5E20"/>
                </a:solidFill>
              </a:rPr>
              <a:t>«1С:PM Управление проектами»</a:t>
            </a:r>
          </a:p>
        </p:txBody>
      </p:sp>
      <p:sp>
        <p:nvSpPr>
          <p:cNvPr id="2" name="PB"/>
          <p:cNvSpPr/>
          <p:nvPr/>
        </p:nvSpPr>
        <p:spPr bwMode="auto">
          <a:xfrm>
            <a:off x="0" y="5016500"/>
            <a:ext cx="3048000" cy="1270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6721</TotalTime>
  <Words>461</Words>
  <Application>Microsoft Office PowerPoint</Application>
  <PresentationFormat>Экран (16:9)</PresentationFormat>
  <Paragraphs>134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Тема1</vt:lpstr>
      <vt:lpstr>4_Специальное оформление</vt:lpstr>
      <vt:lpstr>Презентация PowerPoint</vt:lpstr>
      <vt:lpstr>Кто мы и чем занимаемся</vt:lpstr>
      <vt:lpstr>Наши заказчики</vt:lpstr>
      <vt:lpstr>Презентация PowerPoint</vt:lpstr>
      <vt:lpstr>Лучшие примеры</vt:lpstr>
      <vt:lpstr>Проектная деятельность</vt:lpstr>
      <vt:lpstr>Линейка решений «1С:PM Управление проектами»</vt:lpstr>
      <vt:lpstr>Презентация PowerPoint</vt:lpstr>
      <vt:lpstr>Проектно-ориентированные организации</vt:lpstr>
      <vt:lpstr>Презентация PowerPoint</vt:lpstr>
      <vt:lpstr>Ресурсы. Проблема</vt:lpstr>
      <vt:lpstr>Ресурсы. Решение в 1С:ERP+PM</vt:lpstr>
      <vt:lpstr>Рабочее время. Проблема</vt:lpstr>
      <vt:lpstr>Рабочее время. Решение в 1С:ERP+PM</vt:lpstr>
      <vt:lpstr>Качество работы. Проблема</vt:lpstr>
      <vt:lpstr>Качество работы. Решение в 1С:ERP+PM</vt:lpstr>
      <vt:lpstr>Взаимодействие между подразделениями. Проблема</vt:lpstr>
      <vt:lpstr>Взаимодействие между подразделениями. Решение в 1С:ERP+PM</vt:lpstr>
      <vt:lpstr>Финансирование. Проблема</vt:lpstr>
      <vt:lpstr>Финансирование. Решение в 1С:ERP+PM</vt:lpstr>
      <vt:lpstr>Объемы работ. Проблема</vt:lpstr>
      <vt:lpstr>Объемы работ. Решение в 1С:ERP+PM</vt:lpstr>
      <vt:lpstr>Мониторинг деятельности организации</vt:lpstr>
      <vt:lpstr>Презентация PowerPoint</vt:lpstr>
      <vt:lpstr>Что предлагаем?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мы и чем занимаемся</dc:title>
  <dc:creator>Наталия Маслова</dc:creator>
  <cp:lastModifiedBy>Кристина Устьянцева</cp:lastModifiedBy>
  <cp:revision>102</cp:revision>
  <dcterms:created xsi:type="dcterms:W3CDTF">2023-01-09T11:06:57Z</dcterms:created>
  <dcterms:modified xsi:type="dcterms:W3CDTF">2023-01-27T10:02:14Z</dcterms:modified>
</cp:coreProperties>
</file>